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 id="277" r:id="rId23"/>
    <p:sldId id="278" r:id="rId24"/>
    <p:sldId id="279" r:id="rId25"/>
    <p:sldId id="280" r:id="rId26"/>
    <p:sldId id="282" r:id="rId27"/>
    <p:sldId id="283" r:id="rId28"/>
    <p:sldId id="284" r:id="rId29"/>
    <p:sldId id="287" r:id="rId30"/>
    <p:sldId id="286" r:id="rId31"/>
    <p:sldId id="288" r:id="rId32"/>
    <p:sldId id="289" r:id="rId33"/>
    <p:sldId id="290" r:id="rId34"/>
    <p:sldId id="291" r:id="rId35"/>
    <p:sldId id="292"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8003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82830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312724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252338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729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80562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285215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411784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317374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33757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9E216F-02F9-4A7D-819A-A8D2F45677FB}"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65878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E216F-02F9-4A7D-819A-A8D2F45677FB}" type="datetimeFigureOut">
              <a:rPr kumimoji="1" lang="ja-JP" altLang="en-US" smtClean="0"/>
              <a:t>2016/8/31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EE5B6-A3F3-45B3-82AD-76D3C34A6ADD}" type="slidenum">
              <a:rPr kumimoji="1" lang="ja-JP" altLang="en-US" smtClean="0"/>
              <a:t>‹#›</a:t>
            </a:fld>
            <a:endParaRPr kumimoji="1" lang="ja-JP" altLang="en-US"/>
          </a:p>
        </p:txBody>
      </p:sp>
    </p:spTree>
    <p:extLst>
      <p:ext uri="{BB962C8B-B14F-4D97-AF65-F5344CB8AC3E}">
        <p14:creationId xmlns:p14="http://schemas.microsoft.com/office/powerpoint/2010/main" val="139744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42163"/>
            <a:ext cx="7772400" cy="1446550"/>
          </a:xfrm>
        </p:spPr>
        <p:style>
          <a:lnRef idx="0">
            <a:schemeClr val="accent2"/>
          </a:lnRef>
          <a:fillRef idx="3">
            <a:schemeClr val="accent2"/>
          </a:fillRef>
          <a:effectRef idx="3">
            <a:schemeClr val="accent2"/>
          </a:effectRef>
          <a:fontRef idx="minor">
            <a:schemeClr val="lt1"/>
          </a:fontRef>
        </p:style>
        <p:txBody>
          <a:bodyPr wrap="square">
            <a:spAutoFit/>
          </a:bodyPr>
          <a:lstStyle/>
          <a:p>
            <a:r>
              <a:rPr lang="ja-JP" altLang="en-US" dirty="0"/>
              <a:t>「</a:t>
            </a:r>
            <a:r>
              <a:rPr kumimoji="1" lang="en-US" altLang="ja-JP" dirty="0" smtClean="0"/>
              <a:t>2</a:t>
            </a:r>
            <a:r>
              <a:rPr kumimoji="1" lang="ja-JP" altLang="en-US" dirty="0" smtClean="0"/>
              <a:t>学期からできる！」</a:t>
            </a:r>
            <a:r>
              <a:rPr kumimoji="1" lang="en-US" altLang="ja-JP" dirty="0" smtClean="0"/>
              <a:t/>
            </a:r>
            <a:br>
              <a:rPr kumimoji="1" lang="en-US" altLang="ja-JP" dirty="0" smtClean="0"/>
            </a:br>
            <a:r>
              <a:rPr kumimoji="1" lang="en-US" altLang="ja-JP" dirty="0" smtClean="0"/>
              <a:t>ESD</a:t>
            </a:r>
            <a:r>
              <a:rPr kumimoji="1" lang="ja-JP" altLang="en-US" dirty="0" smtClean="0"/>
              <a:t>のアイデア集</a:t>
            </a:r>
            <a:endParaRPr kumimoji="1" lang="ja-JP" altLang="en-US" dirty="0"/>
          </a:p>
        </p:txBody>
      </p:sp>
      <p:sp>
        <p:nvSpPr>
          <p:cNvPr id="3" name="サブタイトル 2"/>
          <p:cNvSpPr>
            <a:spLocks noGrp="1"/>
          </p:cNvSpPr>
          <p:nvPr>
            <p:ph type="subTitle" idx="1"/>
          </p:nvPr>
        </p:nvSpPr>
        <p:spPr>
          <a:xfrm>
            <a:off x="1371600" y="3886200"/>
            <a:ext cx="6400800" cy="2351112"/>
          </a:xfrm>
        </p:spPr>
        <p:txBody>
          <a:bodyPr>
            <a:normAutofit lnSpcReduction="10000"/>
          </a:bodyPr>
          <a:lstStyle/>
          <a:p>
            <a:r>
              <a:rPr lang="ja-JP" altLang="ja-JP" sz="1500" dirty="0"/>
              <a:t>平成</a:t>
            </a:r>
            <a:r>
              <a:rPr lang="en-US" altLang="ja-JP" sz="1500" dirty="0"/>
              <a:t>28</a:t>
            </a:r>
            <a:r>
              <a:rPr lang="ja-JP" altLang="ja-JP" sz="1500" dirty="0"/>
              <a:t>年度　文部科学省「日本／ユネスコパートナーシップ事業」</a:t>
            </a:r>
          </a:p>
          <a:p>
            <a:r>
              <a:rPr lang="en-US" altLang="ja-JP" dirty="0"/>
              <a:t>ESD</a:t>
            </a:r>
            <a:r>
              <a:rPr lang="ja-JP" altLang="ja-JP" dirty="0"/>
              <a:t>・ユネスコスクール研修会　</a:t>
            </a:r>
            <a:r>
              <a:rPr lang="en-US" altLang="ja-JP" dirty="0" smtClean="0"/>
              <a:t>2016</a:t>
            </a:r>
            <a:r>
              <a:rPr lang="ja-JP" altLang="en-US" dirty="0" smtClean="0"/>
              <a:t>　岡山</a:t>
            </a:r>
            <a:endParaRPr lang="en-US" altLang="ja-JP" dirty="0" smtClean="0"/>
          </a:p>
          <a:p>
            <a:r>
              <a:rPr lang="ja-JP" altLang="ja-JP" dirty="0" smtClean="0"/>
              <a:t>分科会</a:t>
            </a:r>
            <a:r>
              <a:rPr lang="ja-JP" altLang="ja-JP" dirty="0"/>
              <a:t>ワークショップ　</a:t>
            </a:r>
            <a:r>
              <a:rPr lang="ja-JP" altLang="ja-JP" dirty="0" smtClean="0"/>
              <a:t>成果物</a:t>
            </a:r>
            <a:endParaRPr lang="en-US" altLang="ja-JP" dirty="0" smtClean="0"/>
          </a:p>
          <a:p>
            <a:r>
              <a:rPr lang="ja-JP" altLang="en-US" sz="2100" dirty="0" smtClean="0"/>
              <a:t>平成</a:t>
            </a:r>
            <a:r>
              <a:rPr lang="en-US" altLang="ja-JP" sz="2100" dirty="0" smtClean="0"/>
              <a:t>28</a:t>
            </a:r>
            <a:r>
              <a:rPr lang="ja-JP" altLang="en-US" sz="2100" dirty="0" smtClean="0"/>
              <a:t>年　</a:t>
            </a:r>
            <a:r>
              <a:rPr lang="en-US" altLang="ja-JP" sz="2100" dirty="0" smtClean="0"/>
              <a:t>8</a:t>
            </a:r>
            <a:r>
              <a:rPr lang="ja-JP" altLang="en-US" sz="2100" dirty="0" smtClean="0"/>
              <a:t>月</a:t>
            </a:r>
            <a:r>
              <a:rPr lang="en-US" altLang="ja-JP" sz="2100" dirty="0" smtClean="0"/>
              <a:t>19</a:t>
            </a:r>
            <a:r>
              <a:rPr lang="ja-JP" altLang="en-US" sz="2100" dirty="0" smtClean="0"/>
              <a:t>日開催</a:t>
            </a:r>
            <a:endParaRPr lang="ja-JP" altLang="ja-JP" sz="2100" dirty="0"/>
          </a:p>
          <a:p>
            <a:endParaRPr kumimoji="1" lang="ja-JP" altLang="en-US" dirty="0"/>
          </a:p>
        </p:txBody>
      </p:sp>
    </p:spTree>
    <p:extLst>
      <p:ext uri="{BB962C8B-B14F-4D97-AF65-F5344CB8AC3E}">
        <p14:creationId xmlns:p14="http://schemas.microsoft.com/office/powerpoint/2010/main" val="3168763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836712"/>
            <a:ext cx="4176464" cy="2308324"/>
          </a:xfrm>
          <a:prstGeom prst="rect">
            <a:avLst/>
          </a:prstGeom>
          <a:noFill/>
        </p:spPr>
        <p:txBody>
          <a:bodyPr wrap="square" rtlCol="0">
            <a:spAutoFit/>
          </a:bodyPr>
          <a:lstStyle/>
          <a:p>
            <a:r>
              <a:rPr kumimoji="1" lang="ja-JP" altLang="en-US" sz="3600" dirty="0" smtClean="0">
                <a:latin typeface="ＫＦひま字" pitchFamily="50" charset="-128"/>
                <a:ea typeface="ＫＦひま字" pitchFamily="50" charset="-128"/>
              </a:rPr>
              <a:t>やることありきのやらされ感増加</a:t>
            </a:r>
            <a:endParaRPr kumimoji="1" lang="en-US" altLang="ja-JP" sz="3600" dirty="0" smtClean="0">
              <a:latin typeface="ＫＦひま字" pitchFamily="50" charset="-128"/>
              <a:ea typeface="ＫＦひま字" pitchFamily="50" charset="-128"/>
            </a:endParaRPr>
          </a:p>
          <a:p>
            <a:r>
              <a:rPr lang="ja-JP" altLang="en-US" sz="3600" dirty="0" smtClean="0">
                <a:latin typeface="ＫＦひま字" pitchFamily="50" charset="-128"/>
                <a:ea typeface="ＫＦひま字" pitchFamily="50" charset="-128"/>
              </a:rPr>
              <a:t>（</a:t>
            </a:r>
            <a:r>
              <a:rPr lang="en-US" altLang="ja-JP" sz="3600" dirty="0" smtClean="0">
                <a:latin typeface="ＫＦひま字" pitchFamily="50" charset="-128"/>
                <a:ea typeface="ＫＦひま字" pitchFamily="50" charset="-128"/>
              </a:rPr>
              <a:t>ESD</a:t>
            </a:r>
            <a:r>
              <a:rPr lang="ja-JP" altLang="en-US" sz="3600" dirty="0" smtClean="0">
                <a:latin typeface="ＫＦひま字" pitchFamily="50" charset="-128"/>
                <a:ea typeface="ＫＦひま字" pitchFamily="50" charset="-128"/>
              </a:rPr>
              <a:t>は義務？本当に必要？）</a:t>
            </a:r>
            <a:endParaRPr kumimoji="1" lang="ja-JP" altLang="en-US" sz="3600" dirty="0">
              <a:latin typeface="ＫＦひま字" pitchFamily="50" charset="-128"/>
              <a:ea typeface="ＫＦひま字" pitchFamily="50" charset="-128"/>
            </a:endParaRPr>
          </a:p>
        </p:txBody>
      </p:sp>
      <p:sp>
        <p:nvSpPr>
          <p:cNvPr id="3" name="テキスト ボックス 2"/>
          <p:cNvSpPr txBox="1"/>
          <p:nvPr/>
        </p:nvSpPr>
        <p:spPr>
          <a:xfrm>
            <a:off x="5292080" y="1537886"/>
            <a:ext cx="2448272" cy="523220"/>
          </a:xfrm>
          <a:prstGeom prst="rect">
            <a:avLst/>
          </a:prstGeom>
          <a:noFill/>
        </p:spPr>
        <p:txBody>
          <a:bodyPr wrap="square" rtlCol="0">
            <a:spAutoFit/>
          </a:bodyPr>
          <a:lstStyle/>
          <a:p>
            <a:r>
              <a:rPr kumimoji="1" lang="ja-JP" altLang="en-US" sz="2800" dirty="0" smtClean="0">
                <a:solidFill>
                  <a:srgbClr val="0070C0"/>
                </a:solidFill>
              </a:rPr>
              <a:t>多面的</a:t>
            </a:r>
            <a:endParaRPr kumimoji="1" lang="en-US" altLang="ja-JP" sz="2800" dirty="0" smtClean="0">
              <a:solidFill>
                <a:srgbClr val="0070C0"/>
              </a:solidFill>
            </a:endParaRPr>
          </a:p>
        </p:txBody>
      </p:sp>
      <p:sp>
        <p:nvSpPr>
          <p:cNvPr id="4" name="右矢印 3"/>
          <p:cNvSpPr/>
          <p:nvPr/>
        </p:nvSpPr>
        <p:spPr>
          <a:xfrm rot="1577126">
            <a:off x="4283969" y="1709465"/>
            <a:ext cx="1008112" cy="9988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rot="3279768">
            <a:off x="4107537" y="4603684"/>
            <a:ext cx="1080120"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429894" y="4810415"/>
            <a:ext cx="2670498" cy="523220"/>
          </a:xfrm>
          <a:prstGeom prst="rect">
            <a:avLst/>
          </a:prstGeom>
          <a:noFill/>
        </p:spPr>
        <p:txBody>
          <a:bodyPr wrap="square" rtlCol="0">
            <a:spAutoFit/>
          </a:bodyPr>
          <a:lstStyle/>
          <a:p>
            <a:r>
              <a:rPr kumimoji="1" lang="ja-JP" altLang="en-US" sz="2800" dirty="0" smtClean="0">
                <a:solidFill>
                  <a:srgbClr val="0070C0"/>
                </a:solidFill>
              </a:rPr>
              <a:t>批判的思考力</a:t>
            </a:r>
            <a:endParaRPr kumimoji="1" lang="ja-JP" altLang="en-US" sz="2800" dirty="0">
              <a:solidFill>
                <a:srgbClr val="0070C0"/>
              </a:solidFill>
            </a:endParaRPr>
          </a:p>
        </p:txBody>
      </p:sp>
      <p:sp>
        <p:nvSpPr>
          <p:cNvPr id="11" name="正方形/長方形 10"/>
          <p:cNvSpPr/>
          <p:nvPr/>
        </p:nvSpPr>
        <p:spPr>
          <a:xfrm>
            <a:off x="5148064" y="2203265"/>
            <a:ext cx="3600400" cy="2554545"/>
          </a:xfrm>
          <a:prstGeom prst="rect">
            <a:avLst/>
          </a:prstGeom>
        </p:spPr>
        <p:txBody>
          <a:bodyPr wrap="square">
            <a:spAutoFit/>
          </a:bodyPr>
          <a:lstStyle/>
          <a:p>
            <a:pPr lvl="0"/>
            <a:r>
              <a:rPr lang="ja-JP" altLang="en-US" sz="4000" dirty="0">
                <a:solidFill>
                  <a:prstClr val="black"/>
                </a:solidFill>
              </a:rPr>
              <a:t>子どもと地域は何を望んで（困って）いる？</a:t>
            </a:r>
            <a:endParaRPr lang="en-US" altLang="ja-JP" sz="4000" dirty="0">
              <a:solidFill>
                <a:prstClr val="black"/>
              </a:solidFill>
            </a:endParaRPr>
          </a:p>
          <a:p>
            <a:pPr lvl="0"/>
            <a:r>
              <a:rPr lang="ja-JP" altLang="en-US" sz="4000" dirty="0">
                <a:solidFill>
                  <a:prstClr val="black"/>
                </a:solidFill>
              </a:rPr>
              <a:t>（現状把握）</a:t>
            </a:r>
            <a:endParaRPr lang="ja-JP" altLang="en-US" sz="4000" dirty="0">
              <a:solidFill>
                <a:prstClr val="black"/>
              </a:solidFill>
            </a:endParaRPr>
          </a:p>
        </p:txBody>
      </p:sp>
      <p:sp>
        <p:nvSpPr>
          <p:cNvPr id="12" name="テキスト ボックス 11"/>
          <p:cNvSpPr txBox="1"/>
          <p:nvPr/>
        </p:nvSpPr>
        <p:spPr>
          <a:xfrm>
            <a:off x="611561" y="4653136"/>
            <a:ext cx="4176464" cy="1754326"/>
          </a:xfrm>
          <a:prstGeom prst="rect">
            <a:avLst/>
          </a:prstGeom>
          <a:noFill/>
        </p:spPr>
        <p:txBody>
          <a:bodyPr wrap="square" rtlCol="0">
            <a:spAutoFit/>
          </a:bodyPr>
          <a:lstStyle/>
          <a:p>
            <a:r>
              <a:rPr kumimoji="1" lang="ja-JP" altLang="en-US" sz="3600" dirty="0" smtClean="0">
                <a:latin typeface="ＫＦひま字" pitchFamily="50" charset="-128"/>
                <a:ea typeface="ＫＦひま字" pitchFamily="50" charset="-128"/>
              </a:rPr>
              <a:t>西粟倉村の場合</a:t>
            </a:r>
            <a:endParaRPr kumimoji="1" lang="en-US" altLang="ja-JP" sz="3600" dirty="0" smtClean="0">
              <a:latin typeface="ＫＦひま字" pitchFamily="50" charset="-128"/>
              <a:ea typeface="ＫＦひま字" pitchFamily="50" charset="-128"/>
            </a:endParaRPr>
          </a:p>
          <a:p>
            <a:r>
              <a:rPr lang="ja-JP" altLang="en-US" sz="3600" dirty="0" smtClean="0">
                <a:latin typeface="ＫＦひま字" pitchFamily="50" charset="-128"/>
                <a:ea typeface="ＫＦひま字" pitchFamily="50" charset="-128"/>
              </a:rPr>
              <a:t>（とりあえず）</a:t>
            </a:r>
            <a:endParaRPr lang="en-US" altLang="ja-JP" sz="3600" dirty="0" smtClean="0">
              <a:latin typeface="ＫＦひま字" pitchFamily="50" charset="-128"/>
              <a:ea typeface="ＫＦひま字" pitchFamily="50" charset="-128"/>
            </a:endParaRPr>
          </a:p>
          <a:p>
            <a:r>
              <a:rPr kumimoji="1" lang="ja-JP" altLang="en-US" sz="3600" dirty="0" smtClean="0">
                <a:latin typeface="ＫＦひま字" pitchFamily="50" charset="-128"/>
                <a:ea typeface="ＫＦひま字" pitchFamily="50" charset="-128"/>
              </a:rPr>
              <a:t>生活の見直し</a:t>
            </a:r>
            <a:endParaRPr kumimoji="1" lang="ja-JP" altLang="en-US" sz="3600" dirty="0">
              <a:latin typeface="ＫＦひま字" pitchFamily="50" charset="-128"/>
              <a:ea typeface="ＫＦひま字" pitchFamily="50" charset="-128"/>
            </a:endParaRPr>
          </a:p>
        </p:txBody>
      </p:sp>
    </p:spTree>
    <p:extLst>
      <p:ext uri="{BB962C8B-B14F-4D97-AF65-F5344CB8AC3E}">
        <p14:creationId xmlns:p14="http://schemas.microsoft.com/office/powerpoint/2010/main" val="877090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75928" y="989112"/>
            <a:ext cx="8280920" cy="468052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 name="角丸四角形 3"/>
          <p:cNvSpPr/>
          <p:nvPr/>
        </p:nvSpPr>
        <p:spPr>
          <a:xfrm>
            <a:off x="323528" y="836712"/>
            <a:ext cx="8280920" cy="46805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611560" y="2114313"/>
            <a:ext cx="7992888" cy="3139321"/>
          </a:xfrm>
          <a:prstGeom prst="rect">
            <a:avLst/>
          </a:prstGeom>
          <a:noFill/>
        </p:spPr>
        <p:txBody>
          <a:bodyPr wrap="square" rtlCol="0">
            <a:spAutoFit/>
          </a:bodyPr>
          <a:lstStyle/>
          <a:p>
            <a:r>
              <a:rPr kumimoji="1" lang="ja-JP" altLang="en-US" sz="6600" dirty="0" smtClean="0"/>
              <a:t>めざす　学校の姿</a:t>
            </a:r>
            <a:endParaRPr kumimoji="1" lang="en-US" altLang="ja-JP" sz="6600" dirty="0" smtClean="0"/>
          </a:p>
          <a:p>
            <a:r>
              <a:rPr lang="ja-JP" altLang="en-US" sz="6600" dirty="0" smtClean="0"/>
              <a:t>めざす　子どもの姿を</a:t>
            </a:r>
            <a:endParaRPr lang="en-US" altLang="ja-JP" sz="6600" dirty="0" smtClean="0"/>
          </a:p>
          <a:p>
            <a:pPr algn="ctr"/>
            <a:r>
              <a:rPr kumimoji="1" lang="ja-JP" altLang="en-US" sz="6600" dirty="0" smtClean="0"/>
              <a:t>明確にしよう！！</a:t>
            </a:r>
            <a:endParaRPr kumimoji="1" lang="ja-JP" altLang="en-US" sz="6600" dirty="0"/>
          </a:p>
        </p:txBody>
      </p:sp>
      <p:sp>
        <p:nvSpPr>
          <p:cNvPr id="2" name="タイトル 1"/>
          <p:cNvSpPr>
            <a:spLocks noGrp="1"/>
          </p:cNvSpPr>
          <p:nvPr>
            <p:ph type="title"/>
          </p:nvPr>
        </p:nvSpPr>
        <p:spPr/>
        <p:txBody>
          <a:bodyPr>
            <a:normAutofit/>
          </a:bodyPr>
          <a:lstStyle/>
          <a:p>
            <a:pPr algn="l"/>
            <a:r>
              <a:rPr kumimoji="1" lang="en-US" altLang="ja-JP" sz="6600" dirty="0" smtClean="0"/>
              <a:t>ESD</a:t>
            </a:r>
            <a:r>
              <a:rPr kumimoji="1" lang="ja-JP" altLang="en-US" sz="6600" dirty="0" smtClean="0"/>
              <a:t>を通して</a:t>
            </a:r>
            <a:endParaRPr kumimoji="1" lang="ja-JP" altLang="en-US" sz="6600" dirty="0"/>
          </a:p>
        </p:txBody>
      </p:sp>
    </p:spTree>
    <p:extLst>
      <p:ext uri="{BB962C8B-B14F-4D97-AF65-F5344CB8AC3E}">
        <p14:creationId xmlns:p14="http://schemas.microsoft.com/office/powerpoint/2010/main" val="3826887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980728"/>
            <a:ext cx="8208912" cy="5170646"/>
          </a:xfrm>
          <a:prstGeom prst="rect">
            <a:avLst/>
          </a:prstGeom>
          <a:noFill/>
        </p:spPr>
        <p:txBody>
          <a:bodyPr wrap="square" rtlCol="0">
            <a:spAutoFit/>
          </a:bodyPr>
          <a:lstStyle/>
          <a:p>
            <a:r>
              <a:rPr kumimoji="1" lang="ja-JP" altLang="en-US" sz="6600" dirty="0" smtClean="0"/>
              <a:t>学校や地域の良さを、子ども、教職員、地域の人から集める。</a:t>
            </a:r>
            <a:endParaRPr kumimoji="1" lang="en-US" altLang="ja-JP" sz="6600" dirty="0" smtClean="0"/>
          </a:p>
          <a:p>
            <a:r>
              <a:rPr lang="ja-JP" altLang="en-US" sz="6600" dirty="0" smtClean="0"/>
              <a:t>良さを見直し続けていけるようにする。</a:t>
            </a:r>
            <a:endParaRPr kumimoji="1" lang="ja-JP" altLang="en-US" sz="6600" dirty="0"/>
          </a:p>
        </p:txBody>
      </p:sp>
    </p:spTree>
    <p:extLst>
      <p:ext uri="{BB962C8B-B14F-4D97-AF65-F5344CB8AC3E}">
        <p14:creationId xmlns:p14="http://schemas.microsoft.com/office/powerpoint/2010/main" val="4225787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980728"/>
            <a:ext cx="8208912" cy="3416320"/>
          </a:xfrm>
          <a:prstGeom prst="rect">
            <a:avLst/>
          </a:prstGeom>
          <a:noFill/>
        </p:spPr>
        <p:txBody>
          <a:bodyPr wrap="square" rtlCol="0">
            <a:spAutoFit/>
          </a:bodyPr>
          <a:lstStyle/>
          <a:p>
            <a:r>
              <a:rPr kumimoji="1" lang="ja-JP" altLang="en-US" sz="6600" dirty="0" smtClean="0"/>
              <a:t>活動の記録を残す。</a:t>
            </a:r>
            <a:endParaRPr kumimoji="1" lang="en-US" altLang="ja-JP" sz="6600" dirty="0" smtClean="0"/>
          </a:p>
          <a:p>
            <a:endParaRPr lang="en-US" altLang="ja-JP" sz="5400" dirty="0" smtClean="0"/>
          </a:p>
          <a:p>
            <a:r>
              <a:rPr lang="ja-JP" altLang="en-US" sz="4800" dirty="0" smtClean="0"/>
              <a:t>次の活動に生きるように</a:t>
            </a:r>
            <a:endParaRPr lang="en-US" altLang="ja-JP" sz="4800" dirty="0" smtClean="0"/>
          </a:p>
          <a:p>
            <a:r>
              <a:rPr lang="ja-JP" altLang="en-US" sz="4800" dirty="0" smtClean="0"/>
              <a:t>いつでも見られるようにしておく</a:t>
            </a:r>
            <a:endParaRPr kumimoji="1" lang="ja-JP" altLang="en-US" sz="4800" dirty="0"/>
          </a:p>
        </p:txBody>
      </p:sp>
    </p:spTree>
    <p:extLst>
      <p:ext uri="{BB962C8B-B14F-4D97-AF65-F5344CB8AC3E}">
        <p14:creationId xmlns:p14="http://schemas.microsoft.com/office/powerpoint/2010/main" val="2339722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爆発 2 1"/>
          <p:cNvSpPr/>
          <p:nvPr/>
        </p:nvSpPr>
        <p:spPr>
          <a:xfrm rot="846806">
            <a:off x="622535" y="1712547"/>
            <a:ext cx="8424936" cy="5256584"/>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95536" y="980728"/>
            <a:ext cx="8208912" cy="4708981"/>
          </a:xfrm>
          <a:prstGeom prst="rect">
            <a:avLst/>
          </a:prstGeom>
          <a:noFill/>
        </p:spPr>
        <p:txBody>
          <a:bodyPr wrap="square" rtlCol="0">
            <a:spAutoFit/>
          </a:bodyPr>
          <a:lstStyle/>
          <a:p>
            <a:r>
              <a:rPr lang="ja-JP" altLang="en-US" sz="5400" dirty="0" smtClean="0"/>
              <a:t>会議じゃなくて</a:t>
            </a:r>
            <a:r>
              <a:rPr lang="en-US" altLang="ja-JP" sz="5400" dirty="0" smtClean="0"/>
              <a:t>…</a:t>
            </a:r>
          </a:p>
          <a:p>
            <a:endParaRPr lang="en-US" altLang="ja-JP" sz="5400" dirty="0" smtClean="0"/>
          </a:p>
          <a:p>
            <a:pPr algn="ctr"/>
            <a:r>
              <a:rPr lang="en-US" altLang="ja-JP" sz="9600" dirty="0" smtClean="0"/>
              <a:t>30</a:t>
            </a:r>
            <a:r>
              <a:rPr lang="ja-JP" altLang="en-US" sz="9600" dirty="0" smtClean="0"/>
              <a:t>分の</a:t>
            </a:r>
            <a:endParaRPr lang="en-US" altLang="ja-JP" sz="9600" dirty="0" smtClean="0"/>
          </a:p>
          <a:p>
            <a:pPr algn="ctr"/>
            <a:r>
              <a:rPr lang="ja-JP" altLang="en-US" sz="9600" dirty="0" smtClean="0"/>
              <a:t>ワークショップ</a:t>
            </a:r>
            <a:endParaRPr lang="en-US" altLang="ja-JP" sz="9600" dirty="0" smtClean="0"/>
          </a:p>
        </p:txBody>
      </p:sp>
    </p:spTree>
    <p:extLst>
      <p:ext uri="{BB962C8B-B14F-4D97-AF65-F5344CB8AC3E}">
        <p14:creationId xmlns:p14="http://schemas.microsoft.com/office/powerpoint/2010/main" val="623187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980728"/>
            <a:ext cx="8208912" cy="4708981"/>
          </a:xfrm>
          <a:prstGeom prst="rect">
            <a:avLst/>
          </a:prstGeom>
          <a:noFill/>
        </p:spPr>
        <p:txBody>
          <a:bodyPr wrap="square" rtlCol="0">
            <a:spAutoFit/>
          </a:bodyPr>
          <a:lstStyle/>
          <a:p>
            <a:r>
              <a:rPr lang="ja-JP" altLang="en-US" sz="5400" dirty="0" smtClean="0"/>
              <a:t>持続可能な・・・</a:t>
            </a:r>
            <a:endParaRPr lang="en-US" altLang="ja-JP" sz="5400" dirty="0" smtClean="0"/>
          </a:p>
          <a:p>
            <a:endParaRPr lang="en-US" altLang="ja-JP" sz="5400" dirty="0" smtClean="0"/>
          </a:p>
          <a:p>
            <a:pPr algn="ctr"/>
            <a:r>
              <a:rPr lang="ja-JP" altLang="en-US" sz="9600" dirty="0" smtClean="0"/>
              <a:t>働き方</a:t>
            </a:r>
            <a:endParaRPr lang="en-US" altLang="ja-JP" sz="9600" dirty="0" smtClean="0"/>
          </a:p>
          <a:p>
            <a:pPr algn="ctr"/>
            <a:r>
              <a:rPr lang="ja-JP" altLang="en-US" sz="9600" dirty="0"/>
              <a:t>改善</a:t>
            </a:r>
            <a:endParaRPr lang="en-US" altLang="ja-JP" sz="9600" dirty="0" smtClean="0"/>
          </a:p>
        </p:txBody>
      </p:sp>
    </p:spTree>
    <p:extLst>
      <p:ext uri="{BB962C8B-B14F-4D97-AF65-F5344CB8AC3E}">
        <p14:creationId xmlns:p14="http://schemas.microsoft.com/office/powerpoint/2010/main" val="3115098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980728"/>
            <a:ext cx="8208912" cy="3693319"/>
          </a:xfrm>
          <a:prstGeom prst="rect">
            <a:avLst/>
          </a:prstGeom>
          <a:noFill/>
        </p:spPr>
        <p:txBody>
          <a:bodyPr wrap="square" rtlCol="0">
            <a:spAutoFit/>
          </a:bodyPr>
          <a:lstStyle/>
          <a:p>
            <a:r>
              <a:rPr lang="ja-JP" altLang="en-US" sz="5400" dirty="0" smtClean="0"/>
              <a:t>秋祭り　目指して</a:t>
            </a:r>
            <a:endParaRPr lang="en-US" altLang="ja-JP" sz="5400" dirty="0" smtClean="0"/>
          </a:p>
          <a:p>
            <a:r>
              <a:rPr lang="ja-JP" altLang="en-US" sz="5400" dirty="0" smtClean="0"/>
              <a:t>（収穫・伝統芸能）</a:t>
            </a:r>
            <a:endParaRPr lang="en-US" altLang="ja-JP" sz="5400" dirty="0" smtClean="0"/>
          </a:p>
          <a:p>
            <a:endParaRPr lang="en-US" altLang="ja-JP" sz="5400" dirty="0" smtClean="0"/>
          </a:p>
          <a:p>
            <a:pPr algn="ctr"/>
            <a:r>
              <a:rPr lang="ja-JP" altLang="en-US" sz="7200" b="1" dirty="0" smtClean="0"/>
              <a:t>地域</a:t>
            </a:r>
            <a:r>
              <a:rPr lang="ja-JP" altLang="en-US" sz="7200" b="1" dirty="0"/>
              <a:t>と</a:t>
            </a:r>
            <a:r>
              <a:rPr lang="ja-JP" altLang="en-US" sz="7200" b="1" dirty="0" smtClean="0"/>
              <a:t>の密着！！</a:t>
            </a:r>
            <a:endParaRPr lang="en-US" altLang="ja-JP" sz="7200" b="1" dirty="0" smtClean="0"/>
          </a:p>
        </p:txBody>
      </p:sp>
    </p:spTree>
    <p:extLst>
      <p:ext uri="{BB962C8B-B14F-4D97-AF65-F5344CB8AC3E}">
        <p14:creationId xmlns:p14="http://schemas.microsoft.com/office/powerpoint/2010/main" val="175109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980728"/>
            <a:ext cx="8208912" cy="5078313"/>
          </a:xfrm>
          <a:prstGeom prst="rect">
            <a:avLst/>
          </a:prstGeom>
          <a:noFill/>
        </p:spPr>
        <p:txBody>
          <a:bodyPr wrap="square" rtlCol="0">
            <a:spAutoFit/>
          </a:bodyPr>
          <a:lstStyle/>
          <a:p>
            <a:r>
              <a:rPr lang="ja-JP" altLang="en-US" sz="5400" dirty="0" smtClean="0"/>
              <a:t>お盆を閉校日にする</a:t>
            </a:r>
            <a:endParaRPr lang="en-US" altLang="ja-JP" sz="5400" dirty="0" smtClean="0"/>
          </a:p>
          <a:p>
            <a:endParaRPr lang="en-US" altLang="ja-JP" sz="5400" dirty="0" smtClean="0"/>
          </a:p>
          <a:p>
            <a:pPr algn="ctr"/>
            <a:r>
              <a:rPr lang="ja-JP" altLang="en-US" sz="7200" dirty="0" smtClean="0"/>
              <a:t>負担感を減らす</a:t>
            </a:r>
            <a:endParaRPr lang="en-US" altLang="ja-JP" sz="7200" dirty="0" smtClean="0"/>
          </a:p>
          <a:p>
            <a:pPr algn="ctr"/>
            <a:r>
              <a:rPr lang="ja-JP" altLang="en-US" sz="7200" dirty="0" smtClean="0"/>
              <a:t>教職員のリフレッシュ！</a:t>
            </a:r>
            <a:endParaRPr lang="en-US" altLang="ja-JP" sz="7200" dirty="0" smtClean="0"/>
          </a:p>
        </p:txBody>
      </p:sp>
      <p:sp>
        <p:nvSpPr>
          <p:cNvPr id="2" name="下矢印 1"/>
          <p:cNvSpPr/>
          <p:nvPr/>
        </p:nvSpPr>
        <p:spPr>
          <a:xfrm>
            <a:off x="4283968" y="1844824"/>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62983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332656"/>
            <a:ext cx="8208912" cy="5724644"/>
          </a:xfrm>
          <a:prstGeom prst="rect">
            <a:avLst/>
          </a:prstGeom>
          <a:noFill/>
        </p:spPr>
        <p:txBody>
          <a:bodyPr wrap="square" rtlCol="0">
            <a:spAutoFit/>
          </a:bodyPr>
          <a:lstStyle/>
          <a:p>
            <a:r>
              <a:rPr lang="ja-JP" altLang="en-US" sz="5400" dirty="0" smtClean="0"/>
              <a:t>〇〇小学校〇〇マップ</a:t>
            </a:r>
            <a:endParaRPr lang="en-US" altLang="ja-JP" sz="5400" dirty="0" smtClean="0"/>
          </a:p>
          <a:p>
            <a:endParaRPr lang="en-US" altLang="ja-JP" sz="5400" dirty="0"/>
          </a:p>
          <a:p>
            <a:r>
              <a:rPr lang="ja-JP" altLang="en-US" sz="5400" dirty="0" smtClean="0"/>
              <a:t>地図を用意しておき、</a:t>
            </a:r>
            <a:r>
              <a:rPr lang="en-US" altLang="ja-JP" sz="5400" dirty="0" smtClean="0"/>
              <a:t>ESD</a:t>
            </a:r>
            <a:r>
              <a:rPr lang="ja-JP" altLang="en-US" sz="5400" dirty="0" smtClean="0"/>
              <a:t>に関係すると思うものを子どもに発見させる。</a:t>
            </a:r>
            <a:endParaRPr lang="en-US" altLang="ja-JP" sz="5400" dirty="0" smtClean="0"/>
          </a:p>
          <a:p>
            <a:r>
              <a:rPr lang="ja-JP" altLang="en-US" sz="4800" dirty="0" smtClean="0"/>
              <a:t>（授業ではなく、休み時間などにかきこめるようにしておく。）</a:t>
            </a:r>
            <a:endParaRPr lang="en-US" altLang="ja-JP" sz="4800" dirty="0" smtClean="0"/>
          </a:p>
        </p:txBody>
      </p:sp>
    </p:spTree>
    <p:extLst>
      <p:ext uri="{BB962C8B-B14F-4D97-AF65-F5344CB8AC3E}">
        <p14:creationId xmlns:p14="http://schemas.microsoft.com/office/powerpoint/2010/main" val="773392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2708920"/>
            <a:ext cx="8229600" cy="1143000"/>
          </a:xfrm>
        </p:spPr>
        <p:style>
          <a:lnRef idx="3">
            <a:schemeClr val="lt1"/>
          </a:lnRef>
          <a:fillRef idx="1">
            <a:schemeClr val="accent2"/>
          </a:fillRef>
          <a:effectRef idx="1">
            <a:schemeClr val="accent2"/>
          </a:effectRef>
          <a:fontRef idx="minor">
            <a:schemeClr val="lt1"/>
          </a:fontRef>
        </p:style>
        <p:txBody>
          <a:bodyPr/>
          <a:lstStyle/>
          <a:p>
            <a:r>
              <a:rPr kumimoji="1" lang="ja-JP" altLang="en-US" dirty="0" smtClean="0"/>
              <a:t>中学校　編</a:t>
            </a:r>
            <a:endParaRPr kumimoji="1" lang="ja-JP" altLang="en-US" dirty="0"/>
          </a:p>
        </p:txBody>
      </p:sp>
    </p:spTree>
    <p:extLst>
      <p:ext uri="{BB962C8B-B14F-4D97-AF65-F5344CB8AC3E}">
        <p14:creationId xmlns:p14="http://schemas.microsoft.com/office/powerpoint/2010/main" val="225219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2708920"/>
            <a:ext cx="8229600" cy="1143000"/>
          </a:xfrm>
        </p:spPr>
        <p:style>
          <a:lnRef idx="3">
            <a:schemeClr val="lt1"/>
          </a:lnRef>
          <a:fillRef idx="1">
            <a:schemeClr val="accent2"/>
          </a:fillRef>
          <a:effectRef idx="1">
            <a:schemeClr val="accent2"/>
          </a:effectRef>
          <a:fontRef idx="minor">
            <a:schemeClr val="lt1"/>
          </a:fontRef>
        </p:style>
        <p:txBody>
          <a:bodyPr/>
          <a:lstStyle/>
          <a:p>
            <a:r>
              <a:rPr kumimoji="1" lang="ja-JP" altLang="en-US" dirty="0" smtClean="0"/>
              <a:t>小学校　編</a:t>
            </a:r>
            <a:endParaRPr kumimoji="1" lang="ja-JP" altLang="en-US" dirty="0"/>
          </a:p>
        </p:txBody>
      </p:sp>
    </p:spTree>
    <p:extLst>
      <p:ext uri="{BB962C8B-B14F-4D97-AF65-F5344CB8AC3E}">
        <p14:creationId xmlns:p14="http://schemas.microsoft.com/office/powerpoint/2010/main" val="3827472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536" y="1772816"/>
            <a:ext cx="4824536" cy="3170099"/>
          </a:xfrm>
          <a:prstGeom prst="rect">
            <a:avLst/>
          </a:prstGeom>
          <a:noFill/>
        </p:spPr>
        <p:txBody>
          <a:bodyPr wrap="square" lIns="91440" tIns="45720" rIns="91440" bIns="45720">
            <a:spAutoFit/>
          </a:bodyPr>
          <a:lstStyle/>
          <a:p>
            <a:pPr algn="ctr"/>
            <a:r>
              <a:rPr lang="en-US" altLang="ja-JP" sz="20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ESD</a:t>
            </a:r>
            <a:endParaRPr lang="ja-JP" altLang="en-US" sz="20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正方形/長方形 4"/>
          <p:cNvSpPr/>
          <p:nvPr/>
        </p:nvSpPr>
        <p:spPr>
          <a:xfrm>
            <a:off x="4067944" y="1843077"/>
            <a:ext cx="2412268" cy="3170099"/>
          </a:xfrm>
          <a:prstGeom prst="rect">
            <a:avLst/>
          </a:prstGeom>
          <a:noFill/>
        </p:spPr>
        <p:txBody>
          <a:bodyPr wrap="square" lIns="91440" tIns="45720" rIns="91440" bIns="45720">
            <a:spAutoFit/>
          </a:bodyPr>
          <a:lstStyle/>
          <a:p>
            <a:pPr algn="ctr"/>
            <a:r>
              <a:rPr lang="ja-JP" altLang="en-US" sz="20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ja-JP" altLang="en-US" sz="20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テキスト ボックス 5"/>
          <p:cNvSpPr txBox="1"/>
          <p:nvPr/>
        </p:nvSpPr>
        <p:spPr>
          <a:xfrm>
            <a:off x="6009833" y="1052736"/>
            <a:ext cx="2954655" cy="5112568"/>
          </a:xfrm>
          <a:prstGeom prst="rect">
            <a:avLst/>
          </a:prstGeom>
          <a:noFill/>
        </p:spPr>
        <p:txBody>
          <a:bodyPr vert="eaVert" wrap="square" rtlCol="0">
            <a:spAutoFit/>
          </a:bodyPr>
          <a:lstStyle/>
          <a:p>
            <a:r>
              <a:rPr kumimoji="1" lang="ja-JP" altLang="en-US" sz="18000" dirty="0" smtClean="0"/>
              <a:t>特別</a:t>
            </a:r>
            <a:endParaRPr kumimoji="1" lang="ja-JP" altLang="en-US" sz="18000" dirty="0"/>
          </a:p>
        </p:txBody>
      </p:sp>
      <p:cxnSp>
        <p:nvCxnSpPr>
          <p:cNvPr id="8" name="直線コネクタ 7"/>
          <p:cNvCxnSpPr/>
          <p:nvPr/>
        </p:nvCxnSpPr>
        <p:spPr>
          <a:xfrm>
            <a:off x="4355976" y="2060848"/>
            <a:ext cx="1872208" cy="3168352"/>
          </a:xfrm>
          <a:prstGeom prst="line">
            <a:avLst/>
          </a:prstGeom>
          <a:ln w="2159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7235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カリキュラム</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20718889"/>
              </p:ext>
            </p:extLst>
          </p:nvPr>
        </p:nvGraphicFramePr>
        <p:xfrm>
          <a:off x="323528" y="1412776"/>
          <a:ext cx="8363270" cy="4536504"/>
        </p:xfrm>
        <a:graphic>
          <a:graphicData uri="http://schemas.openxmlformats.org/drawingml/2006/table">
            <a:tbl>
              <a:tblPr>
                <a:tableStyleId>{5940675A-B579-460E-94D1-54222C63F5DA}</a:tableStyleId>
              </a:tblPr>
              <a:tblGrid>
                <a:gridCol w="1672654"/>
                <a:gridCol w="1672654"/>
                <a:gridCol w="1672654"/>
                <a:gridCol w="1672654"/>
                <a:gridCol w="1672654"/>
              </a:tblGrid>
              <a:tr h="4536504">
                <a:tc>
                  <a:txBody>
                    <a:bodyPr/>
                    <a:lstStyle/>
                    <a:p>
                      <a:pPr algn="ctr"/>
                      <a:r>
                        <a:rPr kumimoji="1" lang="ja-JP" altLang="en-US" sz="5400" dirty="0" smtClean="0">
                          <a:latin typeface="+mj-ea"/>
                          <a:ea typeface="+mj-ea"/>
                        </a:rPr>
                        <a:t>行事</a:t>
                      </a:r>
                      <a:endParaRPr kumimoji="1" lang="ja-JP" altLang="en-US" sz="5400" dirty="0">
                        <a:latin typeface="+mj-ea"/>
                        <a:ea typeface="+mj-ea"/>
                      </a:endParaRPr>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5400" dirty="0" smtClean="0">
                          <a:solidFill>
                            <a:srgbClr val="FF0000"/>
                          </a:solidFill>
                          <a:latin typeface="+mj-ea"/>
                          <a:ea typeface="+mj-ea"/>
                        </a:rPr>
                        <a:t>ESD</a:t>
                      </a:r>
                      <a:r>
                        <a:rPr kumimoji="1" lang="ja-JP" altLang="en-US" sz="5400" dirty="0" smtClean="0">
                          <a:solidFill>
                            <a:srgbClr val="FF0000"/>
                          </a:solidFill>
                          <a:latin typeface="+mj-ea"/>
                          <a:ea typeface="+mj-ea"/>
                        </a:rPr>
                        <a:t>のための〇〇</a:t>
                      </a:r>
                      <a:endParaRPr kumimoji="1" lang="ja-JP" altLang="en-US" sz="5400" dirty="0">
                        <a:solidFill>
                          <a:srgbClr val="FF0000"/>
                        </a:solidFill>
                        <a:latin typeface="+mj-ea"/>
                        <a:ea typeface="+mj-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5400" dirty="0" smtClean="0">
                          <a:latin typeface="+mj-ea"/>
                          <a:ea typeface="+mj-ea"/>
                        </a:rPr>
                        <a:t>授業</a:t>
                      </a:r>
                      <a:endParaRPr kumimoji="1" lang="ja-JP" altLang="en-US" sz="5400" dirty="0">
                        <a:latin typeface="+mj-ea"/>
                        <a:ea typeface="+mj-ea"/>
                      </a:endParaRPr>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5400" dirty="0" smtClean="0">
                          <a:solidFill>
                            <a:srgbClr val="FF0000"/>
                          </a:solidFill>
                          <a:latin typeface="+mj-ea"/>
                          <a:ea typeface="+mj-ea"/>
                        </a:rPr>
                        <a:t>ESD</a:t>
                      </a:r>
                      <a:r>
                        <a:rPr kumimoji="1" lang="ja-JP" altLang="en-US" sz="5400" dirty="0" smtClean="0">
                          <a:solidFill>
                            <a:srgbClr val="FF0000"/>
                          </a:solidFill>
                          <a:latin typeface="+mj-ea"/>
                          <a:ea typeface="+mj-ea"/>
                        </a:rPr>
                        <a:t>のための〇〇</a:t>
                      </a:r>
                      <a:endParaRPr kumimoji="1" lang="ja-JP" altLang="en-US" sz="5400" dirty="0">
                        <a:solidFill>
                          <a:srgbClr val="FF0000"/>
                        </a:solidFill>
                        <a:latin typeface="+mj-ea"/>
                        <a:ea typeface="+mj-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5400" dirty="0" smtClean="0">
                          <a:latin typeface="+mj-ea"/>
                          <a:ea typeface="+mj-ea"/>
                        </a:rPr>
                        <a:t>プロジェクト</a:t>
                      </a:r>
                      <a:endParaRPr kumimoji="1" lang="ja-JP" altLang="en-US" sz="5400" dirty="0">
                        <a:latin typeface="+mj-ea"/>
                        <a:ea typeface="+mj-ea"/>
                      </a:endParaRPr>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0828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上下矢印 6"/>
          <p:cNvSpPr/>
          <p:nvPr/>
        </p:nvSpPr>
        <p:spPr>
          <a:xfrm>
            <a:off x="524476" y="980728"/>
            <a:ext cx="267054" cy="388843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1403648" y="1628800"/>
            <a:ext cx="6408712" cy="2862322"/>
          </a:xfrm>
          <a:prstGeom prst="rect">
            <a:avLst/>
          </a:prstGeom>
          <a:noFill/>
        </p:spPr>
        <p:txBody>
          <a:bodyPr wrap="square" rtlCol="0">
            <a:spAutoFit/>
          </a:bodyPr>
          <a:lstStyle/>
          <a:p>
            <a:r>
              <a:rPr kumimoji="1" lang="en-US" altLang="ja-JP" sz="6000" dirty="0" smtClean="0"/>
              <a:t>ESD</a:t>
            </a:r>
            <a:r>
              <a:rPr lang="ja-JP" altLang="en-US" sz="6000" dirty="0" smtClean="0"/>
              <a:t>の理解</a:t>
            </a:r>
            <a:endParaRPr lang="en-US" altLang="ja-JP" sz="6000" dirty="0" smtClean="0"/>
          </a:p>
          <a:p>
            <a:r>
              <a:rPr kumimoji="1" lang="ja-JP" altLang="en-US" sz="6000" dirty="0" smtClean="0"/>
              <a:t>　＝</a:t>
            </a:r>
            <a:r>
              <a:rPr kumimoji="1" lang="en-US" altLang="ja-JP" sz="6000" dirty="0" smtClean="0"/>
              <a:t>ESD</a:t>
            </a:r>
            <a:r>
              <a:rPr kumimoji="1" lang="ja-JP" altLang="en-US" sz="6000" dirty="0" smtClean="0"/>
              <a:t>の周知</a:t>
            </a:r>
            <a:endParaRPr kumimoji="1" lang="en-US" altLang="ja-JP" sz="6000" dirty="0" smtClean="0"/>
          </a:p>
          <a:p>
            <a:r>
              <a:rPr lang="ja-JP" altLang="en-US" sz="6000" dirty="0" smtClean="0"/>
              <a:t>　　＝</a:t>
            </a:r>
            <a:r>
              <a:rPr lang="en-US" altLang="ja-JP" sz="6000" dirty="0" smtClean="0"/>
              <a:t>ESD</a:t>
            </a:r>
            <a:r>
              <a:rPr lang="ja-JP" altLang="en-US" sz="6000" dirty="0" smtClean="0"/>
              <a:t>の発展</a:t>
            </a:r>
            <a:endParaRPr kumimoji="1" lang="ja-JP" altLang="en-US" sz="6000" dirty="0"/>
          </a:p>
        </p:txBody>
      </p:sp>
      <p:sp>
        <p:nvSpPr>
          <p:cNvPr id="9" name="テキスト ボックス 8"/>
          <p:cNvSpPr txBox="1"/>
          <p:nvPr/>
        </p:nvSpPr>
        <p:spPr>
          <a:xfrm>
            <a:off x="716451" y="3038427"/>
            <a:ext cx="2376264" cy="1446550"/>
          </a:xfrm>
          <a:prstGeom prst="rect">
            <a:avLst/>
          </a:prstGeom>
          <a:noFill/>
        </p:spPr>
        <p:txBody>
          <a:bodyPr wrap="square" rtlCol="0">
            <a:spAutoFit/>
          </a:bodyPr>
          <a:lstStyle/>
          <a:p>
            <a:r>
              <a:rPr lang="en-US" altLang="ja-JP"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High</a:t>
            </a:r>
          </a:p>
          <a:p>
            <a:r>
              <a:rPr lang="en-US" altLang="ja-JP"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Tension</a:t>
            </a:r>
            <a:endParaRPr kumimoji="1" lang="ja-JP" alt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右矢印 9"/>
          <p:cNvSpPr/>
          <p:nvPr/>
        </p:nvSpPr>
        <p:spPr>
          <a:xfrm>
            <a:off x="1079612" y="4869160"/>
            <a:ext cx="75608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716451" y="5085184"/>
            <a:ext cx="8064896" cy="1323439"/>
          </a:xfrm>
          <a:prstGeom prst="rect">
            <a:avLst/>
          </a:prstGeom>
          <a:noFill/>
        </p:spPr>
        <p:txBody>
          <a:bodyPr wrap="square" rtlCol="0">
            <a:spAutoFit/>
          </a:bodyPr>
          <a:lstStyle/>
          <a:p>
            <a:pPr algn="r"/>
            <a:r>
              <a:rPr lang="ja-JP" altLang="en-US" sz="4000" dirty="0" smtClean="0"/>
              <a:t>ｽﾀｰﾄ           周知　　　　発展　　　</a:t>
            </a:r>
            <a:r>
              <a:rPr lang="ja-JP" altLang="en-US" sz="4000" u="sng" dirty="0" smtClean="0"/>
              <a:t>継続</a:t>
            </a:r>
            <a:r>
              <a:rPr kumimoji="1" lang="ja-JP" altLang="en-US" sz="4000" dirty="0" smtClean="0"/>
              <a:t>　　　　　　　　　　　　　　　　　　　　　　　　　　</a:t>
            </a:r>
            <a:r>
              <a:rPr kumimoji="1" lang="ja-JP" altLang="en-US" sz="4000" dirty="0" smtClean="0">
                <a:solidFill>
                  <a:srgbClr val="FF0000"/>
                </a:solidFill>
              </a:rPr>
              <a:t>　大切</a:t>
            </a:r>
            <a:endParaRPr kumimoji="1" lang="ja-JP" altLang="en-US" sz="4000" dirty="0">
              <a:solidFill>
                <a:srgbClr val="FF0000"/>
              </a:solidFill>
            </a:endParaRPr>
          </a:p>
        </p:txBody>
      </p:sp>
      <p:cxnSp>
        <p:nvCxnSpPr>
          <p:cNvPr id="13" name="曲線コネクタ 12"/>
          <p:cNvCxnSpPr/>
          <p:nvPr/>
        </p:nvCxnSpPr>
        <p:spPr>
          <a:xfrm>
            <a:off x="1079612" y="980728"/>
            <a:ext cx="7560840" cy="3654410"/>
          </a:xfrm>
          <a:prstGeom prst="curvedConnector3">
            <a:avLst>
              <a:gd name="adj1" fmla="val 83491"/>
            </a:avLst>
          </a:prstGeom>
        </p:spPr>
        <p:style>
          <a:lnRef idx="1">
            <a:schemeClr val="accent1"/>
          </a:lnRef>
          <a:fillRef idx="0">
            <a:schemeClr val="accent1"/>
          </a:fillRef>
          <a:effectRef idx="0">
            <a:schemeClr val="accent1"/>
          </a:effectRef>
          <a:fontRef idx="minor">
            <a:schemeClr val="tx1"/>
          </a:fontRef>
        </p:style>
      </p:cxnSp>
      <p:sp>
        <p:nvSpPr>
          <p:cNvPr id="20" name="下矢印 19"/>
          <p:cNvSpPr/>
          <p:nvPr/>
        </p:nvSpPr>
        <p:spPr>
          <a:xfrm>
            <a:off x="7812360" y="1348677"/>
            <a:ext cx="288032" cy="2780974"/>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7956376" y="1340768"/>
            <a:ext cx="1008112" cy="369332"/>
          </a:xfrm>
          <a:prstGeom prst="rect">
            <a:avLst/>
          </a:prstGeom>
          <a:noFill/>
        </p:spPr>
        <p:txBody>
          <a:bodyPr wrap="square" rtlCol="0">
            <a:spAutoFit/>
          </a:bodyPr>
          <a:lstStyle/>
          <a:p>
            <a:r>
              <a:rPr kumimoji="1" lang="en-US" altLang="ja-JP" b="1" dirty="0" smtClean="0">
                <a:solidFill>
                  <a:srgbClr val="00B050"/>
                </a:solidFill>
              </a:rPr>
              <a:t>DOWN</a:t>
            </a:r>
            <a:endParaRPr kumimoji="1" lang="ja-JP" altLang="en-US" b="1" dirty="0">
              <a:solidFill>
                <a:srgbClr val="00B050"/>
              </a:solidFill>
            </a:endParaRPr>
          </a:p>
        </p:txBody>
      </p:sp>
    </p:spTree>
    <p:extLst>
      <p:ext uri="{BB962C8B-B14F-4D97-AF65-F5344CB8AC3E}">
        <p14:creationId xmlns:p14="http://schemas.microsoft.com/office/powerpoint/2010/main" val="658178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916832"/>
            <a:ext cx="8280920" cy="2554545"/>
          </a:xfrm>
          <a:prstGeom prst="rect">
            <a:avLst/>
          </a:prstGeom>
          <a:noFill/>
        </p:spPr>
        <p:txBody>
          <a:bodyPr wrap="square" rtlCol="0">
            <a:spAutoFit/>
          </a:bodyPr>
          <a:lstStyle/>
          <a:p>
            <a:pPr algn="ctr"/>
            <a:r>
              <a:rPr kumimoji="1" lang="ja-JP" altLang="en-US" sz="8000" dirty="0" smtClean="0"/>
              <a:t>教師の見方・意識の変化。</a:t>
            </a:r>
            <a:endParaRPr kumimoji="1" lang="ja-JP" altLang="en-US" sz="8000" dirty="0"/>
          </a:p>
        </p:txBody>
      </p:sp>
    </p:spTree>
    <p:extLst>
      <p:ext uri="{BB962C8B-B14F-4D97-AF65-F5344CB8AC3E}">
        <p14:creationId xmlns:p14="http://schemas.microsoft.com/office/powerpoint/2010/main" val="450554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916832"/>
            <a:ext cx="8280920" cy="2554545"/>
          </a:xfrm>
          <a:prstGeom prst="rect">
            <a:avLst/>
          </a:prstGeom>
          <a:noFill/>
        </p:spPr>
        <p:txBody>
          <a:bodyPr wrap="square" rtlCol="0">
            <a:spAutoFit/>
          </a:bodyPr>
          <a:lstStyle/>
          <a:p>
            <a:pPr algn="ctr"/>
            <a:r>
              <a:rPr kumimoji="1" lang="en-US" altLang="ja-JP" sz="8000" dirty="0" smtClean="0"/>
              <a:t>ESD</a:t>
            </a:r>
            <a:r>
              <a:rPr kumimoji="1" lang="ja-JP" altLang="en-US" sz="8000" dirty="0" smtClean="0"/>
              <a:t>を意識した</a:t>
            </a:r>
            <a:endParaRPr kumimoji="1" lang="en-US" altLang="ja-JP" sz="8000" dirty="0" smtClean="0"/>
          </a:p>
          <a:p>
            <a:pPr algn="ctr"/>
            <a:r>
              <a:rPr lang="ja-JP" altLang="en-US" sz="8000" dirty="0" smtClean="0"/>
              <a:t>教科指導。</a:t>
            </a:r>
            <a:endParaRPr kumimoji="1" lang="ja-JP" altLang="en-US" sz="8000" dirty="0"/>
          </a:p>
        </p:txBody>
      </p:sp>
    </p:spTree>
    <p:extLst>
      <p:ext uri="{BB962C8B-B14F-4D97-AF65-F5344CB8AC3E}">
        <p14:creationId xmlns:p14="http://schemas.microsoft.com/office/powerpoint/2010/main" val="2735316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916832"/>
            <a:ext cx="8280920" cy="2123658"/>
          </a:xfrm>
          <a:prstGeom prst="rect">
            <a:avLst/>
          </a:prstGeom>
          <a:noFill/>
        </p:spPr>
        <p:txBody>
          <a:bodyPr wrap="square" rtlCol="0">
            <a:spAutoFit/>
          </a:bodyPr>
          <a:lstStyle/>
          <a:p>
            <a:pPr algn="ctr"/>
            <a:r>
              <a:rPr kumimoji="1" lang="ja-JP" altLang="en-US" sz="6600" dirty="0" smtClean="0"/>
              <a:t>教科のつながりがある学習プログラムの実践。</a:t>
            </a:r>
            <a:endParaRPr kumimoji="1" lang="ja-JP" altLang="en-US" sz="6600" dirty="0"/>
          </a:p>
        </p:txBody>
      </p:sp>
    </p:spTree>
    <p:extLst>
      <p:ext uri="{BB962C8B-B14F-4D97-AF65-F5344CB8AC3E}">
        <p14:creationId xmlns:p14="http://schemas.microsoft.com/office/powerpoint/2010/main" val="591187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908720"/>
            <a:ext cx="8280920" cy="5170646"/>
          </a:xfrm>
          <a:prstGeom prst="rect">
            <a:avLst/>
          </a:prstGeom>
          <a:noFill/>
        </p:spPr>
        <p:txBody>
          <a:bodyPr wrap="square" rtlCol="0">
            <a:spAutoFit/>
          </a:bodyPr>
          <a:lstStyle/>
          <a:p>
            <a:pPr algn="ctr"/>
            <a:r>
              <a:rPr kumimoji="1" lang="ja-JP" altLang="en-US" sz="6600" dirty="0" smtClean="0"/>
              <a:t>教科間のつながりを</a:t>
            </a:r>
            <a:endParaRPr kumimoji="1" lang="en-US" altLang="ja-JP" sz="6600" dirty="0" smtClean="0"/>
          </a:p>
          <a:p>
            <a:pPr algn="ctr"/>
            <a:r>
              <a:rPr lang="ja-JP" altLang="en-US" sz="6600" dirty="0"/>
              <a:t>作る</a:t>
            </a:r>
            <a:r>
              <a:rPr lang="ja-JP" altLang="en-US" sz="6600" dirty="0" smtClean="0"/>
              <a:t>ための場所を</a:t>
            </a:r>
            <a:endParaRPr lang="en-US" altLang="ja-JP" sz="6600" dirty="0" smtClean="0"/>
          </a:p>
          <a:p>
            <a:pPr algn="ctr"/>
            <a:r>
              <a:rPr kumimoji="1" lang="ja-JP" altLang="en-US" sz="6600" dirty="0" smtClean="0"/>
              <a:t>もうける</a:t>
            </a:r>
            <a:r>
              <a:rPr lang="ja-JP" altLang="en-US" sz="6600" dirty="0" smtClean="0"/>
              <a:t>。</a:t>
            </a:r>
            <a:endParaRPr lang="en-US" altLang="ja-JP" sz="6600" dirty="0" smtClean="0"/>
          </a:p>
          <a:p>
            <a:pPr algn="r"/>
            <a:r>
              <a:rPr lang="ja-JP" altLang="en-US" sz="6600" dirty="0" smtClean="0"/>
              <a:t>お茶場</a:t>
            </a:r>
            <a:endParaRPr lang="en-US" altLang="ja-JP" sz="6600" dirty="0" smtClean="0"/>
          </a:p>
          <a:p>
            <a:pPr algn="r"/>
            <a:r>
              <a:rPr kumimoji="1" lang="ja-JP" altLang="en-US" sz="6600" dirty="0"/>
              <a:t>職員会議</a:t>
            </a:r>
            <a:endParaRPr kumimoji="1" lang="en-US" altLang="ja-JP" sz="6600" dirty="0" smtClean="0"/>
          </a:p>
        </p:txBody>
      </p:sp>
    </p:spTree>
    <p:extLst>
      <p:ext uri="{BB962C8B-B14F-4D97-AF65-F5344CB8AC3E}">
        <p14:creationId xmlns:p14="http://schemas.microsoft.com/office/powerpoint/2010/main" val="3486991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908720"/>
            <a:ext cx="8280920" cy="5170646"/>
          </a:xfrm>
          <a:prstGeom prst="rect">
            <a:avLst/>
          </a:prstGeom>
          <a:noFill/>
        </p:spPr>
        <p:txBody>
          <a:bodyPr wrap="square" rtlCol="0">
            <a:spAutoFit/>
          </a:bodyPr>
          <a:lstStyle/>
          <a:p>
            <a:pPr algn="ctr"/>
            <a:r>
              <a:rPr lang="ja-JP" altLang="en-US" sz="6600" dirty="0" smtClean="0"/>
              <a:t>情報発信の</a:t>
            </a:r>
            <a:endParaRPr lang="en-US" altLang="ja-JP" sz="6600" dirty="0" smtClean="0"/>
          </a:p>
          <a:p>
            <a:pPr algn="ctr"/>
            <a:r>
              <a:rPr lang="ja-JP" altLang="en-US" sz="6600" dirty="0" smtClean="0"/>
              <a:t>場所</a:t>
            </a:r>
            <a:endParaRPr lang="en-US" altLang="ja-JP" sz="6600" dirty="0" smtClean="0"/>
          </a:p>
          <a:p>
            <a:pPr algn="ctr"/>
            <a:endParaRPr lang="en-US" altLang="ja-JP" sz="6600" dirty="0" smtClean="0"/>
          </a:p>
          <a:p>
            <a:pPr algn="ctr"/>
            <a:r>
              <a:rPr lang="ja-JP" altLang="en-US" sz="6600" dirty="0"/>
              <a:t>例えば</a:t>
            </a:r>
            <a:endParaRPr lang="en-US" altLang="ja-JP" sz="6600" dirty="0" smtClean="0"/>
          </a:p>
          <a:p>
            <a:pPr algn="ctr"/>
            <a:r>
              <a:rPr lang="ja-JP" altLang="en-US" sz="6600" dirty="0" smtClean="0"/>
              <a:t>週間マイベスト</a:t>
            </a:r>
            <a:endParaRPr kumimoji="1" lang="en-US" altLang="ja-JP" sz="6600" dirty="0" smtClean="0"/>
          </a:p>
        </p:txBody>
      </p:sp>
    </p:spTree>
    <p:extLst>
      <p:ext uri="{BB962C8B-B14F-4D97-AF65-F5344CB8AC3E}">
        <p14:creationId xmlns:p14="http://schemas.microsoft.com/office/powerpoint/2010/main" val="4067414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908720"/>
            <a:ext cx="8280920" cy="4154984"/>
          </a:xfrm>
          <a:prstGeom prst="rect">
            <a:avLst/>
          </a:prstGeom>
          <a:noFill/>
        </p:spPr>
        <p:txBody>
          <a:bodyPr wrap="square" rtlCol="0">
            <a:spAutoFit/>
          </a:bodyPr>
          <a:lstStyle/>
          <a:p>
            <a:r>
              <a:rPr kumimoji="1" lang="en-US" altLang="ja-JP" sz="6600" dirty="0" smtClean="0"/>
              <a:t>ESD</a:t>
            </a:r>
            <a:r>
              <a:rPr kumimoji="1" lang="ja-JP" altLang="en-US" sz="6600" dirty="0" smtClean="0"/>
              <a:t>カレンダーなど</a:t>
            </a:r>
            <a:endParaRPr kumimoji="1" lang="en-US" altLang="ja-JP" sz="6600" dirty="0" smtClean="0"/>
          </a:p>
          <a:p>
            <a:endParaRPr kumimoji="1" lang="en-US" altLang="ja-JP" sz="6600" dirty="0" smtClean="0"/>
          </a:p>
          <a:p>
            <a:pPr algn="ctr"/>
            <a:r>
              <a:rPr lang="ja-JP" altLang="en-US" sz="6600" dirty="0" smtClean="0"/>
              <a:t>カリキュラムの作成</a:t>
            </a:r>
            <a:endParaRPr lang="en-US" altLang="ja-JP" sz="6600" dirty="0" smtClean="0"/>
          </a:p>
          <a:p>
            <a:pPr algn="ctr"/>
            <a:r>
              <a:rPr kumimoji="1" lang="en-US" altLang="ja-JP" sz="6600" dirty="0"/>
              <a:t>(</a:t>
            </a:r>
            <a:r>
              <a:rPr kumimoji="1" lang="ja-JP" altLang="en-US" sz="6600" dirty="0" smtClean="0"/>
              <a:t>教科・総合・共に）</a:t>
            </a:r>
            <a:endParaRPr kumimoji="1" lang="en-US" altLang="ja-JP" sz="6600" dirty="0" smtClean="0"/>
          </a:p>
        </p:txBody>
      </p:sp>
    </p:spTree>
    <p:extLst>
      <p:ext uri="{BB962C8B-B14F-4D97-AF65-F5344CB8AC3E}">
        <p14:creationId xmlns:p14="http://schemas.microsoft.com/office/powerpoint/2010/main" val="1308941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2708920"/>
            <a:ext cx="8229600" cy="1143000"/>
          </a:xfrm>
        </p:spPr>
        <p:style>
          <a:lnRef idx="3">
            <a:schemeClr val="lt1"/>
          </a:lnRef>
          <a:fillRef idx="1">
            <a:schemeClr val="accent2"/>
          </a:fillRef>
          <a:effectRef idx="1">
            <a:schemeClr val="accent2"/>
          </a:effectRef>
          <a:fontRef idx="minor">
            <a:schemeClr val="lt1"/>
          </a:fontRef>
        </p:style>
        <p:txBody>
          <a:bodyPr/>
          <a:lstStyle/>
          <a:p>
            <a:r>
              <a:rPr lang="ja-JP" altLang="en-US" dirty="0"/>
              <a:t>高等学校</a:t>
            </a:r>
            <a:r>
              <a:rPr kumimoji="1" lang="ja-JP" altLang="en-US" dirty="0" smtClean="0"/>
              <a:t>　編</a:t>
            </a:r>
            <a:endParaRPr kumimoji="1" lang="ja-JP" altLang="en-US" dirty="0"/>
          </a:p>
        </p:txBody>
      </p:sp>
    </p:spTree>
    <p:extLst>
      <p:ext uri="{BB962C8B-B14F-4D97-AF65-F5344CB8AC3E}">
        <p14:creationId xmlns:p14="http://schemas.microsoft.com/office/powerpoint/2010/main" val="4113306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Autofit/>
          </a:bodyPr>
          <a:lstStyle/>
          <a:p>
            <a:r>
              <a:rPr lang="ja-JP" altLang="en-US" sz="7200" b="1" dirty="0" smtClean="0">
                <a:solidFill>
                  <a:srgbClr val="00B050"/>
                </a:solidFill>
              </a:rPr>
              <a:t>環境づくり</a:t>
            </a:r>
            <a:endParaRPr kumimoji="1" lang="ja-JP" altLang="en-US" sz="7200" b="1" dirty="0">
              <a:solidFill>
                <a:srgbClr val="00B050"/>
              </a:solidFill>
            </a:endParaRPr>
          </a:p>
        </p:txBody>
      </p:sp>
      <p:sp>
        <p:nvSpPr>
          <p:cNvPr id="7" name="テキスト ボックス 6"/>
          <p:cNvSpPr txBox="1"/>
          <p:nvPr/>
        </p:nvSpPr>
        <p:spPr>
          <a:xfrm>
            <a:off x="971600" y="2060848"/>
            <a:ext cx="7488832" cy="4062651"/>
          </a:xfrm>
          <a:prstGeom prst="rect">
            <a:avLst/>
          </a:prstGeom>
          <a:noFill/>
        </p:spPr>
        <p:txBody>
          <a:bodyPr wrap="square" rtlCol="0">
            <a:spAutoFit/>
          </a:bodyPr>
          <a:lstStyle/>
          <a:p>
            <a:r>
              <a:rPr lang="ja-JP" altLang="ja-JP" sz="6000" dirty="0" smtClean="0"/>
              <a:t>職員室</a:t>
            </a:r>
            <a:r>
              <a:rPr lang="ja-JP" altLang="ja-JP" sz="6000" dirty="0"/>
              <a:t>に掲示板（何でも報告的</a:t>
            </a:r>
            <a:r>
              <a:rPr lang="ja-JP" altLang="ja-JP" sz="6000" dirty="0" smtClean="0"/>
              <a:t>）</a:t>
            </a:r>
            <a:endParaRPr lang="en-US" altLang="ja-JP" sz="6000" dirty="0" smtClean="0"/>
          </a:p>
          <a:p>
            <a:r>
              <a:rPr lang="ja-JP" altLang="en-US" sz="6000" dirty="0" smtClean="0"/>
              <a:t>　</a:t>
            </a:r>
            <a:r>
              <a:rPr lang="ja-JP" altLang="ja-JP" sz="6000" dirty="0" smtClean="0"/>
              <a:t>情報</a:t>
            </a:r>
            <a:r>
              <a:rPr lang="ja-JP" altLang="ja-JP" sz="6000" dirty="0"/>
              <a:t>を</a:t>
            </a:r>
            <a:r>
              <a:rPr lang="ja-JP" altLang="ja-JP" sz="6000" dirty="0" smtClean="0"/>
              <a:t>共有</a:t>
            </a:r>
            <a:endParaRPr lang="en-US" altLang="ja-JP" sz="6000" dirty="0" smtClean="0"/>
          </a:p>
          <a:p>
            <a:r>
              <a:rPr lang="ja-JP" altLang="en-US" sz="6000" dirty="0" smtClean="0"/>
              <a:t>　</a:t>
            </a:r>
            <a:r>
              <a:rPr lang="ja-JP" altLang="ja-JP" sz="6000" dirty="0" smtClean="0"/>
              <a:t>気軽</a:t>
            </a:r>
            <a:r>
              <a:rPr lang="ja-JP" altLang="ja-JP" sz="6000" dirty="0"/>
              <a:t>さ</a:t>
            </a:r>
            <a:r>
              <a:rPr lang="en-US" altLang="ja-JP" sz="6000" dirty="0">
                <a:sym typeface="Wingdings"/>
              </a:rPr>
              <a:t></a:t>
            </a:r>
            <a:endParaRPr lang="ja-JP" altLang="ja-JP" sz="6000" dirty="0"/>
          </a:p>
          <a:p>
            <a:endParaRPr kumimoji="1" lang="ja-JP" altLang="en-US" dirty="0"/>
          </a:p>
        </p:txBody>
      </p:sp>
    </p:spTree>
    <p:extLst>
      <p:ext uri="{BB962C8B-B14F-4D97-AF65-F5344CB8AC3E}">
        <p14:creationId xmlns:p14="http://schemas.microsoft.com/office/powerpoint/2010/main" val="2853742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1700808"/>
            <a:ext cx="8280920" cy="2862322"/>
          </a:xfrm>
          <a:prstGeom prst="rect">
            <a:avLst/>
          </a:prstGeom>
          <a:noFill/>
        </p:spPr>
        <p:txBody>
          <a:bodyPr wrap="square" rtlCol="0">
            <a:spAutoFit/>
          </a:bodyPr>
          <a:lstStyle/>
          <a:p>
            <a:pPr algn="ctr"/>
            <a:r>
              <a:rPr kumimoji="1" lang="ja-JP" altLang="en-US" sz="6600" b="1" dirty="0" smtClean="0"/>
              <a:t>組織作り</a:t>
            </a:r>
            <a:endParaRPr kumimoji="1" lang="en-US" altLang="ja-JP" sz="6600" b="1" dirty="0" smtClean="0"/>
          </a:p>
          <a:p>
            <a:pPr algn="ctr"/>
            <a:r>
              <a:rPr lang="ja-JP" altLang="en-US" sz="6600" b="1" dirty="0" smtClean="0"/>
              <a:t>　一対一の交渉</a:t>
            </a:r>
            <a:endParaRPr lang="en-US" altLang="ja-JP" sz="6600" b="1" dirty="0" smtClean="0"/>
          </a:p>
          <a:p>
            <a:pPr algn="ctr"/>
            <a:r>
              <a:rPr kumimoji="1" lang="ja-JP" altLang="en-US" sz="4800" b="1" dirty="0" smtClean="0"/>
              <a:t>　　　（人間関係作り）</a:t>
            </a:r>
            <a:endParaRPr kumimoji="1" lang="en-US" altLang="ja-JP" sz="4800" b="1" dirty="0" smtClean="0"/>
          </a:p>
        </p:txBody>
      </p:sp>
    </p:spTree>
    <p:extLst>
      <p:ext uri="{BB962C8B-B14F-4D97-AF65-F5344CB8AC3E}">
        <p14:creationId xmlns:p14="http://schemas.microsoft.com/office/powerpoint/2010/main" val="15503170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14044" y="1340768"/>
            <a:ext cx="8280920" cy="4524315"/>
          </a:xfrm>
          <a:prstGeom prst="rect">
            <a:avLst/>
          </a:prstGeom>
          <a:noFill/>
        </p:spPr>
        <p:txBody>
          <a:bodyPr wrap="square" rtlCol="0">
            <a:spAutoFit/>
          </a:bodyPr>
          <a:lstStyle/>
          <a:p>
            <a:pPr algn="ctr"/>
            <a:r>
              <a:rPr kumimoji="1" lang="ja-JP" altLang="en-US" sz="7200" b="1" dirty="0" smtClean="0"/>
              <a:t>プログラムに</a:t>
            </a:r>
            <a:endParaRPr kumimoji="1" lang="en-US" altLang="ja-JP" sz="7200" b="1" dirty="0" smtClean="0"/>
          </a:p>
          <a:p>
            <a:pPr algn="ctr"/>
            <a:r>
              <a:rPr lang="ja-JP" altLang="en-US" sz="7200" b="1" dirty="0" smtClean="0"/>
              <a:t>可変性を持たせる。</a:t>
            </a:r>
            <a:endParaRPr lang="en-US" altLang="ja-JP" sz="7200" b="1" dirty="0" smtClean="0"/>
          </a:p>
          <a:p>
            <a:pPr algn="ctr"/>
            <a:endParaRPr lang="en-US" altLang="ja-JP" sz="4800" dirty="0" smtClean="0"/>
          </a:p>
          <a:p>
            <a:pPr algn="ctr"/>
            <a:r>
              <a:rPr kumimoji="1" lang="ja-JP" altLang="en-US" sz="4800" dirty="0" smtClean="0"/>
              <a:t>（変えていい、やめていい）</a:t>
            </a:r>
            <a:endParaRPr kumimoji="1" lang="en-US" altLang="ja-JP" sz="4800" dirty="0" smtClean="0"/>
          </a:p>
          <a:p>
            <a:pPr algn="ctr"/>
            <a:r>
              <a:rPr lang="ja-JP" altLang="en-US" sz="4800" dirty="0" smtClean="0"/>
              <a:t>（その学年の生徒に合わせて）</a:t>
            </a:r>
            <a:endParaRPr kumimoji="1" lang="en-US" altLang="ja-JP" sz="4800" dirty="0" smtClean="0"/>
          </a:p>
        </p:txBody>
      </p:sp>
    </p:spTree>
    <p:extLst>
      <p:ext uri="{BB962C8B-B14F-4D97-AF65-F5344CB8AC3E}">
        <p14:creationId xmlns:p14="http://schemas.microsoft.com/office/powerpoint/2010/main" val="2964442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1340768"/>
            <a:ext cx="8280920" cy="4893647"/>
          </a:xfrm>
          <a:prstGeom prst="rect">
            <a:avLst/>
          </a:prstGeom>
          <a:noFill/>
        </p:spPr>
        <p:txBody>
          <a:bodyPr wrap="square" rtlCol="0">
            <a:spAutoFit/>
          </a:bodyPr>
          <a:lstStyle/>
          <a:p>
            <a:pPr algn="ctr"/>
            <a:r>
              <a:rPr lang="ja-JP" altLang="en-US" sz="7200" b="1" dirty="0" smtClean="0"/>
              <a:t>生徒が成長する姿（過程）を共有する（見える化）</a:t>
            </a:r>
            <a:endParaRPr lang="en-US" altLang="ja-JP" sz="7200" b="1" dirty="0" smtClean="0"/>
          </a:p>
          <a:p>
            <a:pPr algn="ctr"/>
            <a:r>
              <a:rPr lang="ja-JP" altLang="en-US" sz="4800" dirty="0"/>
              <a:t>⇓</a:t>
            </a:r>
            <a:endParaRPr lang="en-US" altLang="ja-JP" sz="4800" dirty="0" smtClean="0"/>
          </a:p>
          <a:p>
            <a:pPr algn="ctr"/>
            <a:r>
              <a:rPr lang="ja-JP" altLang="en-US" sz="4800" dirty="0" smtClean="0"/>
              <a:t>達成感につながる</a:t>
            </a:r>
            <a:endParaRPr kumimoji="1" lang="en-US" altLang="ja-JP" sz="4800" dirty="0" smtClean="0"/>
          </a:p>
        </p:txBody>
      </p:sp>
    </p:spTree>
    <p:extLst>
      <p:ext uri="{BB962C8B-B14F-4D97-AF65-F5344CB8AC3E}">
        <p14:creationId xmlns:p14="http://schemas.microsoft.com/office/powerpoint/2010/main" val="3265381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1340768"/>
            <a:ext cx="8280920" cy="3416320"/>
          </a:xfrm>
          <a:prstGeom prst="rect">
            <a:avLst/>
          </a:prstGeom>
          <a:noFill/>
        </p:spPr>
        <p:txBody>
          <a:bodyPr wrap="square" rtlCol="0">
            <a:spAutoFit/>
          </a:bodyPr>
          <a:lstStyle/>
          <a:p>
            <a:pPr algn="ctr"/>
            <a:r>
              <a:rPr lang="ja-JP" altLang="en-US" sz="7200" b="1" u="sng" dirty="0"/>
              <a:t>学校</a:t>
            </a:r>
            <a:r>
              <a:rPr lang="ja-JP" altLang="en-US" sz="7200" b="1" u="sng" dirty="0" smtClean="0"/>
              <a:t>全体</a:t>
            </a:r>
            <a:r>
              <a:rPr lang="ja-JP" altLang="en-US" sz="7200" b="1" dirty="0" smtClean="0"/>
              <a:t>で取り組んでいるという認識を</a:t>
            </a:r>
            <a:r>
              <a:rPr lang="ja-JP" altLang="en-US" sz="7200" b="1" u="sng" dirty="0" smtClean="0"/>
              <a:t>皆が</a:t>
            </a:r>
            <a:r>
              <a:rPr lang="ja-JP" altLang="en-US" sz="7200" b="1" dirty="0" smtClean="0"/>
              <a:t>持つ</a:t>
            </a:r>
            <a:endParaRPr lang="en-US" altLang="ja-JP" sz="7200" b="1" dirty="0" smtClean="0"/>
          </a:p>
        </p:txBody>
      </p:sp>
    </p:spTree>
    <p:extLst>
      <p:ext uri="{BB962C8B-B14F-4D97-AF65-F5344CB8AC3E}">
        <p14:creationId xmlns:p14="http://schemas.microsoft.com/office/powerpoint/2010/main" val="1097694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1772816"/>
            <a:ext cx="8280920" cy="3970318"/>
          </a:xfrm>
          <a:prstGeom prst="rect">
            <a:avLst/>
          </a:prstGeom>
          <a:noFill/>
        </p:spPr>
        <p:txBody>
          <a:bodyPr wrap="square" rtlCol="0">
            <a:spAutoFit/>
          </a:bodyPr>
          <a:lstStyle/>
          <a:p>
            <a:pPr algn="ctr"/>
            <a:r>
              <a:rPr lang="ja-JP" altLang="en-US" sz="6600" b="1" dirty="0" smtClean="0"/>
              <a:t>教員・生徒が達成感を持てる内容をつくる。</a:t>
            </a:r>
            <a:endParaRPr lang="en-US" altLang="ja-JP" sz="6600" b="1" dirty="0" smtClean="0"/>
          </a:p>
          <a:p>
            <a:pPr algn="ctr"/>
            <a:endParaRPr lang="en-US" altLang="ja-JP" sz="6600" b="1" dirty="0" smtClean="0"/>
          </a:p>
          <a:p>
            <a:pPr algn="ctr"/>
            <a:r>
              <a:rPr lang="ja-JP" altLang="en-US" sz="5400" dirty="0" smtClean="0"/>
              <a:t>（「やらされ感」をなくすこと）</a:t>
            </a:r>
            <a:endParaRPr lang="en-US" altLang="ja-JP" sz="5400" dirty="0" smtClean="0"/>
          </a:p>
        </p:txBody>
      </p:sp>
    </p:spTree>
    <p:extLst>
      <p:ext uri="{BB962C8B-B14F-4D97-AF65-F5344CB8AC3E}">
        <p14:creationId xmlns:p14="http://schemas.microsoft.com/office/powerpoint/2010/main" val="2151414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以上</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smtClean="0"/>
              <a:t>平成</a:t>
            </a:r>
            <a:r>
              <a:rPr lang="en-US" altLang="ja-JP" dirty="0" smtClean="0"/>
              <a:t>28</a:t>
            </a:r>
            <a:r>
              <a:rPr lang="ja-JP" altLang="en-US" dirty="0" smtClean="0"/>
              <a:t>年　</a:t>
            </a:r>
            <a:r>
              <a:rPr lang="en-US" altLang="ja-JP" dirty="0" smtClean="0"/>
              <a:t>8</a:t>
            </a:r>
            <a:r>
              <a:rPr lang="ja-JP" altLang="en-US" dirty="0" smtClean="0"/>
              <a:t>月</a:t>
            </a:r>
            <a:r>
              <a:rPr lang="en-US" altLang="ja-JP" dirty="0" smtClean="0"/>
              <a:t>19</a:t>
            </a:r>
            <a:r>
              <a:rPr lang="ja-JP" altLang="en-US" dirty="0" smtClean="0"/>
              <a:t>日（金）</a:t>
            </a:r>
            <a:endParaRPr lang="en-US" altLang="ja-JP" dirty="0" smtClean="0"/>
          </a:p>
          <a:p>
            <a:r>
              <a:rPr kumimoji="1" lang="ja-JP" altLang="en-US" dirty="0"/>
              <a:t>岡山</a:t>
            </a:r>
            <a:r>
              <a:rPr kumimoji="1" lang="ja-JP" altLang="en-US" dirty="0" smtClean="0"/>
              <a:t>大学　大学院　教育学研究科</a:t>
            </a:r>
            <a:endParaRPr kumimoji="1" lang="en-US" altLang="ja-JP" dirty="0" smtClean="0"/>
          </a:p>
          <a:p>
            <a:r>
              <a:rPr lang="en-US" altLang="ja-JP" dirty="0" smtClean="0"/>
              <a:t>ESD</a:t>
            </a:r>
            <a:r>
              <a:rPr lang="ja-JP" altLang="en-US" dirty="0" smtClean="0"/>
              <a:t>協働推進室</a:t>
            </a:r>
            <a:endParaRPr kumimoji="1" lang="ja-JP" altLang="en-US" dirty="0"/>
          </a:p>
        </p:txBody>
      </p:sp>
    </p:spTree>
    <p:extLst>
      <p:ext uri="{BB962C8B-B14F-4D97-AF65-F5344CB8AC3E}">
        <p14:creationId xmlns:p14="http://schemas.microsoft.com/office/powerpoint/2010/main" val="164260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5004048" y="1772816"/>
            <a:ext cx="3888432" cy="3312368"/>
          </a:xfrm>
          <a:prstGeom prst="cloud">
            <a:avLst/>
          </a:prstGeom>
          <a:ln>
            <a:solidFill>
              <a:srgbClr val="FF33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タイトル 5"/>
          <p:cNvSpPr>
            <a:spLocks noGrp="1"/>
          </p:cNvSpPr>
          <p:nvPr>
            <p:ph type="title"/>
          </p:nvPr>
        </p:nvSpPr>
        <p:spPr/>
        <p:txBody>
          <a:bodyPr>
            <a:noAutofit/>
          </a:bodyPr>
          <a:lstStyle/>
          <a:p>
            <a:r>
              <a:rPr kumimoji="1" lang="ja-JP" altLang="en-US" sz="4000" b="1" dirty="0" smtClean="0">
                <a:solidFill>
                  <a:srgbClr val="00B050"/>
                </a:solidFill>
              </a:rPr>
              <a:t>アンケート（児童の変容を知るため）</a:t>
            </a:r>
            <a:endParaRPr kumimoji="1" lang="ja-JP" altLang="en-US" sz="4000" b="1" dirty="0">
              <a:solidFill>
                <a:srgbClr val="00B050"/>
              </a:solidFill>
            </a:endParaRPr>
          </a:p>
        </p:txBody>
      </p:sp>
      <p:sp>
        <p:nvSpPr>
          <p:cNvPr id="7" name="テキスト ボックス 6"/>
          <p:cNvSpPr txBox="1"/>
          <p:nvPr/>
        </p:nvSpPr>
        <p:spPr>
          <a:xfrm>
            <a:off x="950143" y="1772816"/>
            <a:ext cx="3477841" cy="2215991"/>
          </a:xfrm>
          <a:prstGeom prst="rect">
            <a:avLst/>
          </a:prstGeom>
          <a:noFill/>
        </p:spPr>
        <p:txBody>
          <a:bodyPr wrap="square" rtlCol="0">
            <a:spAutoFit/>
          </a:bodyPr>
          <a:lstStyle/>
          <a:p>
            <a:r>
              <a:rPr lang="en-US" altLang="ja-JP" sz="6000" dirty="0" smtClean="0"/>
              <a:t>2</a:t>
            </a:r>
            <a:r>
              <a:rPr lang="ja-JP" altLang="en-US" sz="6000" dirty="0" smtClean="0"/>
              <a:t>学期</a:t>
            </a:r>
            <a:r>
              <a:rPr lang="en-US" altLang="ja-JP" sz="6000" dirty="0" smtClean="0"/>
              <a:t>9</a:t>
            </a:r>
            <a:r>
              <a:rPr lang="ja-JP" altLang="en-US" sz="6000" dirty="0" smtClean="0"/>
              <a:t>月</a:t>
            </a:r>
            <a:r>
              <a:rPr lang="ja-JP" altLang="en-US" sz="6000" dirty="0"/>
              <a:t>　</a:t>
            </a:r>
            <a:r>
              <a:rPr lang="en-US" altLang="ja-JP" sz="6000" dirty="0" smtClean="0"/>
              <a:t>3</a:t>
            </a:r>
            <a:r>
              <a:rPr lang="ja-JP" altLang="en-US" sz="6000" dirty="0" smtClean="0"/>
              <a:t>学期</a:t>
            </a:r>
            <a:r>
              <a:rPr lang="en-US" altLang="ja-JP" sz="6000" dirty="0" smtClean="0"/>
              <a:t>3</a:t>
            </a:r>
            <a:r>
              <a:rPr lang="ja-JP" altLang="en-US" sz="6000" dirty="0" smtClean="0"/>
              <a:t>月</a:t>
            </a:r>
            <a:endParaRPr lang="ja-JP" altLang="ja-JP" sz="6000" dirty="0"/>
          </a:p>
          <a:p>
            <a:endParaRPr kumimoji="1" lang="ja-JP" altLang="en-US" dirty="0"/>
          </a:p>
        </p:txBody>
      </p:sp>
      <p:sp>
        <p:nvSpPr>
          <p:cNvPr id="2" name="テキスト ボックス 1"/>
          <p:cNvSpPr txBox="1"/>
          <p:nvPr/>
        </p:nvSpPr>
        <p:spPr>
          <a:xfrm>
            <a:off x="1763688" y="4221088"/>
            <a:ext cx="3240360" cy="1200329"/>
          </a:xfrm>
          <a:prstGeom prst="rect">
            <a:avLst/>
          </a:prstGeom>
          <a:noFill/>
        </p:spPr>
        <p:txBody>
          <a:bodyPr wrap="square" rtlCol="0">
            <a:spAutoFit/>
          </a:bodyPr>
          <a:lstStyle/>
          <a:p>
            <a:r>
              <a:rPr kumimoji="1" lang="ja-JP" altLang="en-US" sz="7200" dirty="0" smtClean="0">
                <a:solidFill>
                  <a:srgbClr val="FF0000"/>
                </a:solidFill>
              </a:rPr>
              <a:t>数値化</a:t>
            </a:r>
            <a:endParaRPr kumimoji="1" lang="ja-JP" altLang="en-US" sz="7200" dirty="0">
              <a:solidFill>
                <a:srgbClr val="FF0000"/>
              </a:solidFill>
            </a:endParaRPr>
          </a:p>
        </p:txBody>
      </p:sp>
      <p:sp>
        <p:nvSpPr>
          <p:cNvPr id="3" name="右矢印 2"/>
          <p:cNvSpPr/>
          <p:nvPr/>
        </p:nvSpPr>
        <p:spPr>
          <a:xfrm rot="19689890">
            <a:off x="4507041" y="3859606"/>
            <a:ext cx="1297568" cy="669806"/>
          </a:xfrm>
          <a:prstGeom prst="rightArrow">
            <a:avLst/>
          </a:prstGeom>
          <a:gradFill>
            <a:gsLst>
              <a:gs pos="72000">
                <a:schemeClr val="tx2">
                  <a:lumMod val="40000"/>
                  <a:lumOff val="60000"/>
                </a:schemeClr>
              </a:gs>
              <a:gs pos="100000">
                <a:schemeClr val="bg1"/>
              </a:gs>
              <a:gs pos="100000">
                <a:schemeClr val="bg1"/>
              </a:gs>
            </a:gsLst>
            <a:lin ang="2700000" scaled="1"/>
          </a:gradFill>
          <a:ln>
            <a:no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890838" y="2132856"/>
            <a:ext cx="2736304" cy="2308324"/>
          </a:xfrm>
          <a:prstGeom prst="rect">
            <a:avLst/>
          </a:prstGeom>
          <a:noFill/>
        </p:spPr>
        <p:txBody>
          <a:bodyPr wrap="square" rtlCol="0">
            <a:spAutoFit/>
          </a:bodyPr>
          <a:lstStyle/>
          <a:p>
            <a:r>
              <a:rPr kumimoji="1" lang="ja-JP" altLang="en-US" sz="4800" dirty="0" smtClean="0">
                <a:latin typeface="+mn-ea"/>
              </a:rPr>
              <a:t>やる気</a:t>
            </a:r>
            <a:endParaRPr kumimoji="1" lang="en-US" altLang="ja-JP" sz="4800" dirty="0" smtClean="0">
              <a:latin typeface="+mn-ea"/>
            </a:endParaRPr>
          </a:p>
          <a:p>
            <a:r>
              <a:rPr lang="ja-JP" altLang="en-US" sz="4800" dirty="0" smtClean="0">
                <a:latin typeface="+mn-ea"/>
              </a:rPr>
              <a:t>楽しさ</a:t>
            </a:r>
            <a:endParaRPr lang="en-US" altLang="ja-JP" sz="4800" dirty="0" smtClean="0">
              <a:latin typeface="+mn-ea"/>
            </a:endParaRPr>
          </a:p>
          <a:p>
            <a:r>
              <a:rPr kumimoji="1" lang="ja-JP" altLang="en-US" sz="4800" dirty="0" smtClean="0">
                <a:latin typeface="+mn-ea"/>
              </a:rPr>
              <a:t>達成感</a:t>
            </a:r>
            <a:endParaRPr kumimoji="1" lang="en-US" altLang="ja-JP" sz="4800" dirty="0" smtClean="0">
              <a:latin typeface="+mn-ea"/>
            </a:endParaRPr>
          </a:p>
        </p:txBody>
      </p:sp>
    </p:spTree>
    <p:extLst>
      <p:ext uri="{BB962C8B-B14F-4D97-AF65-F5344CB8AC3E}">
        <p14:creationId xmlns:p14="http://schemas.microsoft.com/office/powerpoint/2010/main" val="846780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3494923" y="4221088"/>
            <a:ext cx="5181533" cy="1944216"/>
          </a:xfrm>
          <a:prstGeom prst="cloud">
            <a:avLst/>
          </a:prstGeom>
          <a:ln>
            <a:solidFill>
              <a:srgbClr val="FF33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タイトル 5"/>
          <p:cNvSpPr>
            <a:spLocks noGrp="1"/>
          </p:cNvSpPr>
          <p:nvPr>
            <p:ph type="title"/>
          </p:nvPr>
        </p:nvSpPr>
        <p:spPr/>
        <p:txBody>
          <a:bodyPr>
            <a:noAutofit/>
          </a:bodyPr>
          <a:lstStyle/>
          <a:p>
            <a:r>
              <a:rPr kumimoji="1" lang="ja-JP" altLang="en-US" sz="6600" b="1" dirty="0" smtClean="0">
                <a:solidFill>
                  <a:srgbClr val="00B050"/>
                </a:solidFill>
              </a:rPr>
              <a:t>デザインする</a:t>
            </a:r>
            <a:endParaRPr kumimoji="1" lang="ja-JP" altLang="en-US" sz="6600" b="1" dirty="0">
              <a:solidFill>
                <a:srgbClr val="00B050"/>
              </a:solidFill>
            </a:endParaRPr>
          </a:p>
        </p:txBody>
      </p:sp>
      <p:sp>
        <p:nvSpPr>
          <p:cNvPr id="7" name="テキスト ボックス 6"/>
          <p:cNvSpPr txBox="1"/>
          <p:nvPr/>
        </p:nvSpPr>
        <p:spPr>
          <a:xfrm>
            <a:off x="611560" y="1772816"/>
            <a:ext cx="7776863" cy="1754326"/>
          </a:xfrm>
          <a:prstGeom prst="rect">
            <a:avLst/>
          </a:prstGeom>
          <a:noFill/>
        </p:spPr>
        <p:txBody>
          <a:bodyPr wrap="square" rtlCol="0">
            <a:spAutoFit/>
          </a:bodyPr>
          <a:lstStyle/>
          <a:p>
            <a:r>
              <a:rPr lang="ja-JP" altLang="en-US" sz="3600" dirty="0" smtClean="0"/>
              <a:t>・他教科とのつながり</a:t>
            </a:r>
            <a:endParaRPr lang="en-US" altLang="ja-JP" sz="3600" dirty="0" smtClean="0"/>
          </a:p>
          <a:p>
            <a:r>
              <a:rPr kumimoji="1" lang="ja-JP" altLang="en-US" sz="3600" dirty="0" smtClean="0"/>
              <a:t>・できたことできなかったことの整理</a:t>
            </a:r>
            <a:endParaRPr kumimoji="1" lang="en-US" altLang="ja-JP" sz="3600" dirty="0" smtClean="0"/>
          </a:p>
          <a:p>
            <a:r>
              <a:rPr lang="ja-JP" altLang="en-US" sz="3600" dirty="0" smtClean="0"/>
              <a:t>・わかりやすく誰にでもできるプログラム</a:t>
            </a:r>
            <a:endParaRPr kumimoji="1" lang="ja-JP" altLang="en-US" sz="3600" dirty="0"/>
          </a:p>
        </p:txBody>
      </p:sp>
      <p:sp>
        <p:nvSpPr>
          <p:cNvPr id="3" name="右矢印 2"/>
          <p:cNvSpPr/>
          <p:nvPr/>
        </p:nvSpPr>
        <p:spPr>
          <a:xfrm rot="2114654">
            <a:off x="2239800" y="3920495"/>
            <a:ext cx="1627894" cy="669806"/>
          </a:xfrm>
          <a:prstGeom prst="rightArrow">
            <a:avLst/>
          </a:prstGeom>
          <a:effectLst>
            <a:glow rad="101600">
              <a:schemeClr val="accent5">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4067944" y="4469404"/>
            <a:ext cx="4680519" cy="1200329"/>
          </a:xfrm>
          <a:prstGeom prst="rect">
            <a:avLst/>
          </a:prstGeom>
          <a:noFill/>
        </p:spPr>
        <p:txBody>
          <a:bodyPr wrap="square" rtlCol="0">
            <a:spAutoFit/>
          </a:bodyPr>
          <a:lstStyle/>
          <a:p>
            <a:r>
              <a:rPr kumimoji="1" lang="ja-JP" altLang="en-US" sz="3600" dirty="0" smtClean="0">
                <a:latin typeface="+mn-ea"/>
              </a:rPr>
              <a:t>実態に合う内容</a:t>
            </a:r>
            <a:endParaRPr kumimoji="1" lang="en-US" altLang="ja-JP" sz="3600" dirty="0" smtClean="0">
              <a:latin typeface="+mn-ea"/>
            </a:endParaRPr>
          </a:p>
          <a:p>
            <a:r>
              <a:rPr lang="ja-JP" altLang="en-US" sz="3600" dirty="0">
                <a:latin typeface="+mn-ea"/>
              </a:rPr>
              <a:t>つづけて</a:t>
            </a:r>
            <a:r>
              <a:rPr lang="ja-JP" altLang="en-US" sz="3600" dirty="0" smtClean="0">
                <a:latin typeface="+mn-ea"/>
              </a:rPr>
              <a:t>いける内容</a:t>
            </a:r>
            <a:endParaRPr kumimoji="1" lang="en-US" altLang="ja-JP" sz="3600" dirty="0" smtClean="0">
              <a:latin typeface="+mn-ea"/>
            </a:endParaRPr>
          </a:p>
        </p:txBody>
      </p:sp>
    </p:spTree>
    <p:extLst>
      <p:ext uri="{BB962C8B-B14F-4D97-AF65-F5344CB8AC3E}">
        <p14:creationId xmlns:p14="http://schemas.microsoft.com/office/powerpoint/2010/main" val="3746260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611560" y="1583797"/>
            <a:ext cx="7776864" cy="4392488"/>
          </a:xfrm>
          <a:prstGeom prst="cloud">
            <a:avLst/>
          </a:prstGeom>
          <a:ln>
            <a:solidFill>
              <a:srgbClr val="FF33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タイトル 5"/>
          <p:cNvSpPr>
            <a:spLocks noGrp="1"/>
          </p:cNvSpPr>
          <p:nvPr>
            <p:ph type="title"/>
          </p:nvPr>
        </p:nvSpPr>
        <p:spPr/>
        <p:txBody>
          <a:bodyPr>
            <a:noAutofit/>
          </a:bodyPr>
          <a:lstStyle/>
          <a:p>
            <a:r>
              <a:rPr kumimoji="1" lang="ja-JP" altLang="en-US" sz="5400" b="1" dirty="0" smtClean="0">
                <a:solidFill>
                  <a:srgbClr val="00B050"/>
                </a:solidFill>
              </a:rPr>
              <a:t>実践事例（使える）を残す</a:t>
            </a:r>
            <a:endParaRPr kumimoji="1" lang="ja-JP" altLang="en-US" sz="5400" b="1" dirty="0">
              <a:solidFill>
                <a:srgbClr val="00B050"/>
              </a:solidFill>
            </a:endParaRPr>
          </a:p>
        </p:txBody>
      </p:sp>
      <p:sp>
        <p:nvSpPr>
          <p:cNvPr id="5" name="テキスト ボックス 4"/>
          <p:cNvSpPr txBox="1"/>
          <p:nvPr/>
        </p:nvSpPr>
        <p:spPr>
          <a:xfrm>
            <a:off x="1475656" y="2348880"/>
            <a:ext cx="6048672" cy="2862322"/>
          </a:xfrm>
          <a:prstGeom prst="rect">
            <a:avLst/>
          </a:prstGeom>
          <a:noFill/>
        </p:spPr>
        <p:txBody>
          <a:bodyPr wrap="square" rtlCol="0">
            <a:spAutoFit/>
          </a:bodyPr>
          <a:lstStyle/>
          <a:p>
            <a:r>
              <a:rPr lang="ja-JP" altLang="en-US" sz="3600" dirty="0">
                <a:latin typeface="+mn-ea"/>
              </a:rPr>
              <a:t>人</a:t>
            </a:r>
            <a:r>
              <a:rPr lang="ja-JP" altLang="en-US" sz="3600" dirty="0" smtClean="0">
                <a:latin typeface="+mn-ea"/>
              </a:rPr>
              <a:t>が変わってもできる</a:t>
            </a:r>
            <a:endParaRPr lang="en-US" altLang="ja-JP" sz="3600" dirty="0" smtClean="0">
              <a:latin typeface="+mn-ea"/>
            </a:endParaRPr>
          </a:p>
          <a:p>
            <a:endParaRPr kumimoji="1" lang="en-US" altLang="ja-JP" sz="3600" dirty="0" smtClean="0">
              <a:latin typeface="+mn-ea"/>
            </a:endParaRPr>
          </a:p>
          <a:p>
            <a:r>
              <a:rPr kumimoji="1" lang="ja-JP" altLang="en-US" sz="3600" dirty="0" smtClean="0">
                <a:latin typeface="+mn-ea"/>
              </a:rPr>
              <a:t>児童の実態に合う</a:t>
            </a:r>
            <a:endParaRPr kumimoji="1" lang="en-US" altLang="ja-JP" sz="3600" dirty="0" smtClean="0">
              <a:latin typeface="+mn-ea"/>
            </a:endParaRPr>
          </a:p>
          <a:p>
            <a:endParaRPr lang="en-US" altLang="ja-JP" sz="3600" dirty="0" smtClean="0">
              <a:latin typeface="+mn-ea"/>
            </a:endParaRPr>
          </a:p>
          <a:p>
            <a:r>
              <a:rPr lang="ja-JP" altLang="en-US" sz="3600" dirty="0" smtClean="0">
                <a:latin typeface="+mn-ea"/>
              </a:rPr>
              <a:t>新規内容</a:t>
            </a:r>
            <a:r>
              <a:rPr lang="ja-JP" altLang="en-US" sz="3600" dirty="0">
                <a:latin typeface="+mn-ea"/>
              </a:rPr>
              <a:t>ばかり</a:t>
            </a:r>
            <a:r>
              <a:rPr lang="ja-JP" altLang="en-US" sz="3600" dirty="0" smtClean="0">
                <a:latin typeface="+mn-ea"/>
              </a:rPr>
              <a:t>でなくてもよい</a:t>
            </a:r>
            <a:endParaRPr kumimoji="1" lang="en-US" altLang="ja-JP" sz="3600" dirty="0" smtClean="0">
              <a:latin typeface="+mn-ea"/>
            </a:endParaRPr>
          </a:p>
        </p:txBody>
      </p:sp>
    </p:spTree>
    <p:extLst>
      <p:ext uri="{BB962C8B-B14F-4D97-AF65-F5344CB8AC3E}">
        <p14:creationId xmlns:p14="http://schemas.microsoft.com/office/powerpoint/2010/main" val="3449950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1835696" y="2811935"/>
            <a:ext cx="5796644" cy="3295030"/>
          </a:xfrm>
          <a:prstGeom prst="cloud">
            <a:avLst/>
          </a:prstGeom>
          <a:ln>
            <a:solidFill>
              <a:srgbClr val="FF33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タイトル 5"/>
          <p:cNvSpPr>
            <a:spLocks noGrp="1"/>
          </p:cNvSpPr>
          <p:nvPr>
            <p:ph type="title"/>
          </p:nvPr>
        </p:nvSpPr>
        <p:spPr/>
        <p:txBody>
          <a:bodyPr>
            <a:noAutofit/>
          </a:bodyPr>
          <a:lstStyle/>
          <a:p>
            <a:r>
              <a:rPr kumimoji="1" lang="ja-JP" altLang="en-US" b="1" dirty="0" smtClean="0">
                <a:solidFill>
                  <a:srgbClr val="00B050"/>
                </a:solidFill>
              </a:rPr>
              <a:t>研修の仕方（ワークショップ形式）</a:t>
            </a:r>
            <a:endParaRPr kumimoji="1" lang="ja-JP" altLang="en-US" b="1" dirty="0">
              <a:solidFill>
                <a:srgbClr val="00B050"/>
              </a:solidFill>
            </a:endParaRPr>
          </a:p>
        </p:txBody>
      </p:sp>
      <p:sp>
        <p:nvSpPr>
          <p:cNvPr id="5" name="テキスト ボックス 4"/>
          <p:cNvSpPr txBox="1"/>
          <p:nvPr/>
        </p:nvSpPr>
        <p:spPr>
          <a:xfrm>
            <a:off x="2483768" y="3564347"/>
            <a:ext cx="4176464" cy="1754326"/>
          </a:xfrm>
          <a:prstGeom prst="rect">
            <a:avLst/>
          </a:prstGeom>
          <a:noFill/>
        </p:spPr>
        <p:txBody>
          <a:bodyPr wrap="square" rtlCol="0">
            <a:spAutoFit/>
          </a:bodyPr>
          <a:lstStyle/>
          <a:p>
            <a:r>
              <a:rPr kumimoji="1" lang="en-US" altLang="ja-JP" sz="3600" dirty="0" smtClean="0">
                <a:latin typeface="+mn-ea"/>
              </a:rPr>
              <a:t>ESD</a:t>
            </a:r>
            <a:r>
              <a:rPr kumimoji="1" lang="ja-JP" altLang="en-US" sz="3600" dirty="0" smtClean="0">
                <a:latin typeface="+mn-ea"/>
              </a:rPr>
              <a:t>の価値の共有</a:t>
            </a:r>
            <a:endParaRPr kumimoji="1" lang="en-US" altLang="ja-JP" sz="3600" dirty="0" smtClean="0">
              <a:latin typeface="+mn-ea"/>
            </a:endParaRPr>
          </a:p>
          <a:p>
            <a:r>
              <a:rPr lang="ja-JP" altLang="en-US" sz="3600" dirty="0" smtClean="0">
                <a:latin typeface="+mn-ea"/>
              </a:rPr>
              <a:t>負担感が少なくなる</a:t>
            </a:r>
            <a:endParaRPr kumimoji="1" lang="en-US" altLang="ja-JP" sz="3600" dirty="0" smtClean="0">
              <a:latin typeface="+mn-ea"/>
            </a:endParaRPr>
          </a:p>
          <a:p>
            <a:r>
              <a:rPr lang="ja-JP" altLang="en-US" sz="3600" dirty="0" smtClean="0">
                <a:latin typeface="+mn-ea"/>
              </a:rPr>
              <a:t>主体性が生まれる</a:t>
            </a:r>
            <a:endParaRPr kumimoji="1" lang="en-US" altLang="ja-JP" sz="3600" dirty="0" smtClean="0">
              <a:latin typeface="+mn-ea"/>
            </a:endParaRPr>
          </a:p>
        </p:txBody>
      </p:sp>
      <p:sp>
        <p:nvSpPr>
          <p:cNvPr id="2" name="テキスト ボックス 1"/>
          <p:cNvSpPr txBox="1"/>
          <p:nvPr/>
        </p:nvSpPr>
        <p:spPr>
          <a:xfrm>
            <a:off x="2843808" y="1556792"/>
            <a:ext cx="3456384" cy="830997"/>
          </a:xfrm>
          <a:prstGeom prst="rect">
            <a:avLst/>
          </a:prstGeom>
          <a:noFill/>
        </p:spPr>
        <p:txBody>
          <a:bodyPr wrap="square" rtlCol="0">
            <a:spAutoFit/>
          </a:bodyPr>
          <a:lstStyle/>
          <a:p>
            <a:r>
              <a:rPr kumimoji="1" lang="ja-JP" altLang="en-US" sz="4800" dirty="0" smtClean="0"/>
              <a:t>職員会議も</a:t>
            </a:r>
            <a:endParaRPr kumimoji="1" lang="ja-JP" altLang="en-US" sz="4800" dirty="0"/>
          </a:p>
        </p:txBody>
      </p:sp>
      <p:sp>
        <p:nvSpPr>
          <p:cNvPr id="3" name="下矢印 2"/>
          <p:cNvSpPr/>
          <p:nvPr/>
        </p:nvSpPr>
        <p:spPr>
          <a:xfrm>
            <a:off x="3851920" y="2365196"/>
            <a:ext cx="720080" cy="11765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2138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7992888" cy="4824536"/>
          </a:xfrm>
        </p:spPr>
        <p:txBody>
          <a:bodyPr>
            <a:normAutofit/>
          </a:bodyPr>
          <a:lstStyle/>
          <a:p>
            <a:r>
              <a:rPr lang="ja-JP" altLang="en-US" sz="7200" dirty="0" smtClean="0"/>
              <a:t>教職員間の連携</a:t>
            </a:r>
            <a:r>
              <a:rPr lang="en-US" altLang="ja-JP" sz="7200" dirty="0" smtClean="0"/>
              <a:t/>
            </a:r>
            <a:br>
              <a:rPr lang="en-US" altLang="ja-JP" sz="7200" dirty="0" smtClean="0"/>
            </a:br>
            <a:r>
              <a:rPr lang="ja-JP" altLang="en-US" sz="7200" dirty="0" smtClean="0"/>
              <a:t>（コミュニケーション活発化）</a:t>
            </a:r>
            <a:endParaRPr kumimoji="1" lang="ja-JP" altLang="en-US" sz="7200" dirty="0"/>
          </a:p>
        </p:txBody>
      </p:sp>
    </p:spTree>
    <p:extLst>
      <p:ext uri="{BB962C8B-B14F-4D97-AF65-F5344CB8AC3E}">
        <p14:creationId xmlns:p14="http://schemas.microsoft.com/office/powerpoint/2010/main" val="62362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851920" y="548680"/>
            <a:ext cx="5112568" cy="58326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3600" dirty="0" smtClean="0"/>
              <a:t>持続可能性を阻害するものを洗い出すこと。</a:t>
            </a:r>
            <a:endParaRPr kumimoji="1" lang="en-US" altLang="ja-JP" sz="3600" dirty="0" smtClean="0"/>
          </a:p>
          <a:p>
            <a:pPr algn="ctr"/>
            <a:endParaRPr kumimoji="1" lang="en-US" altLang="ja-JP" sz="3600" dirty="0" smtClean="0"/>
          </a:p>
          <a:p>
            <a:pPr algn="ctr"/>
            <a:r>
              <a:rPr lang="ja-JP" altLang="en-US" sz="3600" dirty="0" smtClean="0"/>
              <a:t>・子どもと何に困っているのか現状把握をすること</a:t>
            </a:r>
            <a:endParaRPr lang="en-US" altLang="ja-JP" sz="3600" dirty="0" smtClean="0"/>
          </a:p>
          <a:p>
            <a:pPr algn="ctr"/>
            <a:endParaRPr lang="en-US" altLang="ja-JP" sz="3600" dirty="0" smtClean="0"/>
          </a:p>
          <a:p>
            <a:pPr algn="ctr"/>
            <a:r>
              <a:rPr kumimoji="1" lang="ja-JP" altLang="en-US" sz="3600" dirty="0" smtClean="0"/>
              <a:t>・ユネスコから出ているものだけでなく身近なところに持続可能性を阻害しているものがある</a:t>
            </a:r>
            <a:endParaRPr kumimoji="1" lang="en-US" altLang="ja-JP" sz="3600" dirty="0" smtClean="0"/>
          </a:p>
        </p:txBody>
      </p:sp>
      <p:sp>
        <p:nvSpPr>
          <p:cNvPr id="5" name="右矢印吹き出し 4"/>
          <p:cNvSpPr/>
          <p:nvPr/>
        </p:nvSpPr>
        <p:spPr>
          <a:xfrm>
            <a:off x="427475" y="332656"/>
            <a:ext cx="4248472" cy="3600400"/>
          </a:xfrm>
          <a:prstGeom prst="rightArrowCallout">
            <a:avLst>
              <a:gd name="adj1" fmla="val 10934"/>
              <a:gd name="adj2" fmla="val 15232"/>
              <a:gd name="adj3" fmla="val 25000"/>
              <a:gd name="adj4" fmla="val 64977"/>
            </a:avLst>
          </a:prstGeom>
        </p:spPr>
        <p:style>
          <a:lnRef idx="2">
            <a:schemeClr val="accent4"/>
          </a:lnRef>
          <a:fillRef idx="1">
            <a:schemeClr val="lt1"/>
          </a:fillRef>
          <a:effectRef idx="0">
            <a:schemeClr val="accent4"/>
          </a:effectRef>
          <a:fontRef idx="minor">
            <a:schemeClr val="dk1"/>
          </a:fontRef>
        </p:style>
        <p:txBody>
          <a:bodyPr rtlCol="0" anchor="ctr"/>
          <a:lstStyle/>
          <a:p>
            <a:r>
              <a:rPr lang="ja-JP" altLang="en-US" sz="2800" dirty="0" smtClean="0">
                <a:latin typeface="ＫＦひま字" pitchFamily="50" charset="-128"/>
                <a:ea typeface="ＫＦひま字" pitchFamily="50" charset="-128"/>
              </a:rPr>
              <a:t>・</a:t>
            </a:r>
            <a:r>
              <a:rPr lang="en-US" altLang="ja-JP" sz="2800" dirty="0" smtClean="0">
                <a:latin typeface="ＫＦひま字" pitchFamily="50" charset="-128"/>
                <a:ea typeface="ＫＦひま字" pitchFamily="50" charset="-128"/>
              </a:rPr>
              <a:t>ESD</a:t>
            </a:r>
            <a:r>
              <a:rPr lang="ja-JP" altLang="en-US" sz="2800" dirty="0" smtClean="0">
                <a:latin typeface="ＫＦひま字" pitchFamily="50" charset="-128"/>
                <a:ea typeface="ＫＦひま字" pitchFamily="50" charset="-128"/>
              </a:rPr>
              <a:t>とは何？</a:t>
            </a:r>
            <a:endParaRPr lang="en-US" altLang="ja-JP" sz="2800" dirty="0" smtClean="0">
              <a:latin typeface="ＫＦひま字" pitchFamily="50" charset="-128"/>
              <a:ea typeface="ＫＦひま字" pitchFamily="50" charset="-128"/>
            </a:endParaRPr>
          </a:p>
          <a:p>
            <a:r>
              <a:rPr lang="ja-JP" altLang="en-US" sz="2800" dirty="0">
                <a:latin typeface="ＫＦひま字" pitchFamily="50" charset="-128"/>
                <a:ea typeface="ＫＦひま字" pitchFamily="50" charset="-128"/>
              </a:rPr>
              <a:t>・各学年でやることが決まっていて、自発性が</a:t>
            </a:r>
            <a:r>
              <a:rPr lang="ja-JP" altLang="en-US" sz="2800" dirty="0" smtClean="0">
                <a:latin typeface="ＫＦひま字" pitchFamily="50" charset="-128"/>
                <a:ea typeface="ＫＦひま字" pitchFamily="50" charset="-128"/>
              </a:rPr>
              <a:t>低い。やらされ感・・・</a:t>
            </a:r>
            <a:endParaRPr lang="en-US" altLang="ja-JP" sz="2800" dirty="0" smtClean="0">
              <a:latin typeface="ＫＦひま字" pitchFamily="50" charset="-128"/>
              <a:ea typeface="ＫＦひま字" pitchFamily="50" charset="-128"/>
            </a:endParaRPr>
          </a:p>
        </p:txBody>
      </p:sp>
    </p:spTree>
    <p:extLst>
      <p:ext uri="{BB962C8B-B14F-4D97-AF65-F5344CB8AC3E}">
        <p14:creationId xmlns:p14="http://schemas.microsoft.com/office/powerpoint/2010/main" val="1075950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515</Words>
  <Application>Microsoft Office PowerPoint</Application>
  <PresentationFormat>画面に合わせる (4:3)</PresentationFormat>
  <Paragraphs>135</Paragraphs>
  <Slides>35</Slides>
  <Notes>0</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Office ​​テーマ</vt:lpstr>
      <vt:lpstr>「2学期からできる！」 ESDのアイデア集</vt:lpstr>
      <vt:lpstr>小学校　編</vt:lpstr>
      <vt:lpstr>環境づくり</vt:lpstr>
      <vt:lpstr>アンケート（児童の変容を知るため）</vt:lpstr>
      <vt:lpstr>デザインする</vt:lpstr>
      <vt:lpstr>実践事例（使える）を残す</vt:lpstr>
      <vt:lpstr>研修の仕方（ワークショップ形式）</vt:lpstr>
      <vt:lpstr>教職員間の連携 （コミュニケーション活発化）</vt:lpstr>
      <vt:lpstr>PowerPoint プレゼンテーション</vt:lpstr>
      <vt:lpstr>PowerPoint プレゼンテーション</vt:lpstr>
      <vt:lpstr>ESDを通して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中学校　編</vt:lpstr>
      <vt:lpstr>PowerPoint プレゼンテーション</vt:lpstr>
      <vt:lpstr>カリキュラム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高等学校　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以上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「2学期からできる！」 ESDのアイデア集</dc:title>
  <dc:creator>ESD Promotion Center /ASPUnivNet Office</dc:creator>
  <cp:lastModifiedBy>ESD Promotion Center /ASPUnivNet Office</cp:lastModifiedBy>
  <cp:revision>10</cp:revision>
  <dcterms:created xsi:type="dcterms:W3CDTF">2016-08-31T02:56:00Z</dcterms:created>
  <dcterms:modified xsi:type="dcterms:W3CDTF">2016-08-31T05:28:25Z</dcterms:modified>
</cp:coreProperties>
</file>